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7" r:id="rId2"/>
    <p:sldId id="266" r:id="rId3"/>
    <p:sldId id="261" r:id="rId4"/>
    <p:sldId id="265" r:id="rId5"/>
    <p:sldId id="270" r:id="rId6"/>
    <p:sldId id="273" r:id="rId7"/>
    <p:sldId id="274" r:id="rId8"/>
    <p:sldId id="279" r:id="rId9"/>
    <p:sldId id="260" r:id="rId10"/>
    <p:sldId id="268" r:id="rId11"/>
    <p:sldId id="272" r:id="rId12"/>
    <p:sldId id="267" r:id="rId13"/>
    <p:sldId id="259" r:id="rId14"/>
    <p:sldId id="278" r:id="rId15"/>
    <p:sldId id="275" r:id="rId16"/>
    <p:sldId id="269" r:id="rId17"/>
    <p:sldId id="283" r:id="rId18"/>
    <p:sldId id="277" r:id="rId19"/>
    <p:sldId id="271" r:id="rId20"/>
    <p:sldId id="285" r:id="rId21"/>
    <p:sldId id="287" r:id="rId22"/>
    <p:sldId id="289" r:id="rId23"/>
    <p:sldId id="284" r:id="rId24"/>
    <p:sldId id="288" r:id="rId25"/>
    <p:sldId id="280" r:id="rId26"/>
    <p:sldId id="282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84"/>
    <p:restoredTop sz="94679"/>
  </p:normalViewPr>
  <p:slideViewPr>
    <p:cSldViewPr snapToGrid="0" snapToObjects="1">
      <p:cViewPr varScale="1">
        <p:scale>
          <a:sx n="216" d="100"/>
          <a:sy n="216" d="100"/>
        </p:scale>
        <p:origin x="12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55C79-4088-CF4A-A645-5D25FB1F2082}" type="datetimeFigureOut">
              <a:rPr kumimoji="1" lang="zh-CN" altLang="en-US" smtClean="0"/>
              <a:t>2020/3/20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ABC03B-02AC-6341-8B53-851FAA33121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23580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ABC03B-02AC-6341-8B53-851FAA331216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48191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ABC03B-02AC-6341-8B53-851FAA331216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8338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ABC03B-02AC-6341-8B53-851FAA331216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53460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ABC03B-02AC-6341-8B53-851FAA331216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51080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35BEB7-AF46-8740-833B-01AE77BBC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0F30A2F-70AC-534E-880C-8FE2AF6BF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9EFFAF-CB0E-1645-9B70-FF812EB41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15F84-7550-3C45-9D2D-5742A634FACE}" type="datetimeFigureOut">
              <a:rPr kumimoji="1" lang="zh-CN" altLang="en-US" smtClean="0"/>
              <a:t>2020/3/20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B3984F-0C0C-284E-85FF-793D9098B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F189D7-1F21-0646-98CE-E484DC517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21EC8-D8F6-0C4F-A3C9-27499EC423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19141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E107C9-336F-6548-8F78-F85F5F147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26326A-D318-C846-ADB6-0883D25B0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01AAD8-31F1-244D-9959-D20AC0576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15F84-7550-3C45-9D2D-5742A634FACE}" type="datetimeFigureOut">
              <a:rPr kumimoji="1" lang="zh-CN" altLang="en-US" smtClean="0"/>
              <a:t>2020/3/20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5FB113-6990-F14C-84AC-00D9C4E28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375AC7-D2E1-5F43-AC7F-41F9FD09B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21EC8-D8F6-0C4F-A3C9-27499EC423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934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ACE0D95-29A7-C346-AE51-7DBC747567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A5BE96A-B18B-424B-B4D5-2568BCAAB7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75CC49-AB19-DE4E-A433-A90042CFB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15F84-7550-3C45-9D2D-5742A634FACE}" type="datetimeFigureOut">
              <a:rPr kumimoji="1" lang="zh-CN" altLang="en-US" smtClean="0"/>
              <a:t>2020/3/20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44BF31-CE83-934F-A9B6-9B8CC55EF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DDDC52-F625-C942-B3AB-89230058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21EC8-D8F6-0C4F-A3C9-27499EC423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775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4CDC67-539A-2443-A5DB-0AE6467A2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84A03E-0D36-7940-98EF-06095A5F5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6923FF-F25C-A64E-926E-B86D9F1C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15F84-7550-3C45-9D2D-5742A634FACE}" type="datetimeFigureOut">
              <a:rPr kumimoji="1" lang="zh-CN" altLang="en-US" smtClean="0"/>
              <a:t>2020/3/20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48DF72-1FBB-2847-8B88-8192EFD79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5AFCCC-20AC-8544-B9CE-53A105E4F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21EC8-D8F6-0C4F-A3C9-27499EC423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97271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C32695-48CE-C74D-9B79-C5A00EA3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33F25-0615-7240-9D27-2450999B5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606A6E-CB8B-7242-A6AB-4721811E4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15F84-7550-3C45-9D2D-5742A634FACE}" type="datetimeFigureOut">
              <a:rPr kumimoji="1" lang="zh-CN" altLang="en-US" smtClean="0"/>
              <a:t>2020/3/20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F10203-CC17-B34D-80AC-8D3514F55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9737E3-4D74-1E44-90BB-0CFE83720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21EC8-D8F6-0C4F-A3C9-27499EC423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82635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B9123A-8911-124D-88E5-71B34B14B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1FC8951-340E-544A-9FB4-1833F13AF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88A9C6-B9FA-F048-9F54-E9FF57B55E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71582C-E0A3-084A-A4C1-90C5F7D31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15F84-7550-3C45-9D2D-5742A634FACE}" type="datetimeFigureOut">
              <a:rPr kumimoji="1" lang="zh-CN" altLang="en-US" smtClean="0"/>
              <a:t>2020/3/20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C0411EA-6FBF-CC48-9013-F5635FFEB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FB1138-3BC3-DB4C-8BDB-9D1323B78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21EC8-D8F6-0C4F-A3C9-27499EC423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14804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F7FC17-7F82-A642-8075-D39BC327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21EFFD8-1A1D-D843-A5CB-AC1238D45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9A4558-2E08-624E-A203-9C6D258B0B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E8FC558-B63E-854E-A644-F27B35CDBE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681CD69-23E5-D04F-BC12-FC3C27F303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B26B60-1D4F-A641-8B33-CFF64FE95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15F84-7550-3C45-9D2D-5742A634FACE}" type="datetimeFigureOut">
              <a:rPr kumimoji="1" lang="zh-CN" altLang="en-US" smtClean="0"/>
              <a:t>2020/3/20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33D7F02-72A6-5446-A3AF-A50D872B4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AFCAA44-1497-E140-ACE8-5AF42FBF3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21EC8-D8F6-0C4F-A3C9-27499EC423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32772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ADBFD5-7C07-774B-A660-F86F9F41D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F1E582-98FD-2A49-9B94-195769471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15F84-7550-3C45-9D2D-5742A634FACE}" type="datetimeFigureOut">
              <a:rPr kumimoji="1" lang="zh-CN" altLang="en-US" smtClean="0"/>
              <a:t>2020/3/20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99B6331-53A4-CA45-9A84-86FFD4FA6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43A6A45-3AF7-3440-B125-A8537A050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21EC8-D8F6-0C4F-A3C9-27499EC423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39525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696E244-8581-6A46-98CC-46475C03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15F84-7550-3C45-9D2D-5742A634FACE}" type="datetimeFigureOut">
              <a:rPr kumimoji="1" lang="zh-CN" altLang="en-US" smtClean="0"/>
              <a:t>2020/3/20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4F15C2A-8E13-CE41-A099-623170619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C75B079-295B-E24C-8B62-D7861B738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21EC8-D8F6-0C4F-A3C9-27499EC423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10727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F8DBC-EA22-154E-9AFC-A69CC02D1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608C514-44AD-0B47-A17D-8E263C4BA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B815876-ADC7-EE46-8146-72F71020FB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C7CE42-AABB-EB4F-8D2A-97241274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15F84-7550-3C45-9D2D-5742A634FACE}" type="datetimeFigureOut">
              <a:rPr kumimoji="1" lang="zh-CN" altLang="en-US" smtClean="0"/>
              <a:t>2020/3/20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DBA4F0-69D6-7344-B831-060452C73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8A0E7B-6201-C744-8B4F-B75159442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21EC8-D8F6-0C4F-A3C9-27499EC423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89646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496159-A318-1849-815D-129BDEE6E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DA6369B-337C-1647-A146-02E959B01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7BC1EF-E1EC-A348-B5BA-D10BD0BF1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741125-5E0E-2E48-8F81-E7842E83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15F84-7550-3C45-9D2D-5742A634FACE}" type="datetimeFigureOut">
              <a:rPr kumimoji="1" lang="zh-CN" altLang="en-US" smtClean="0"/>
              <a:t>2020/3/20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61B34B-AADF-A944-A1EA-4E193103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C7A060A-9685-5647-956C-9E6E20B35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21EC8-D8F6-0C4F-A3C9-27499EC423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22638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54E8BB9-AB2D-AC41-9046-3C6725660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3644E9C-CA24-744D-AB97-5F99F8826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ED89AB-82CD-B24B-8C13-248A1C1496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15F84-7550-3C45-9D2D-5742A634FACE}" type="datetimeFigureOut">
              <a:rPr kumimoji="1" lang="zh-CN" altLang="en-US" smtClean="0"/>
              <a:t>2020/3/20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23DFE-5476-E947-ACB1-A95475D99E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CF0244-302B-9B4E-B61D-20996FF42F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21EC8-D8F6-0C4F-A3C9-27499EC423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65935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baike.baidu.com/item/Cirrus%20Logic" TargetMode="External"/><Relationship Id="rId13" Type="http://schemas.openxmlformats.org/officeDocument/2006/relationships/hyperlink" Target="https://baike.baidu.com/item/%E8%8B%B1%E7%89%B9%E5%B0%94" TargetMode="External"/><Relationship Id="rId18" Type="http://schemas.openxmlformats.org/officeDocument/2006/relationships/hyperlink" Target="https://baike.baidu.com/item/%E4%B8%89%E6%98%9F%E7%94%B5%E5%AD%90" TargetMode="External"/><Relationship Id="rId3" Type="http://schemas.openxmlformats.org/officeDocument/2006/relationships/image" Target="../media/image20.png"/><Relationship Id="rId21" Type="http://schemas.openxmlformats.org/officeDocument/2006/relationships/hyperlink" Target="https://baike.baidu.com/item/%E5%BE%B7%E5%B7%9E%E4%BB%AA%E5%99%A8" TargetMode="External"/><Relationship Id="rId7" Type="http://schemas.openxmlformats.org/officeDocument/2006/relationships/hyperlink" Target="https://baike.baidu.com/item/Broadcom" TargetMode="External"/><Relationship Id="rId12" Type="http://schemas.openxmlformats.org/officeDocument/2006/relationships/hyperlink" Target="https://baike.baidu.com/item/%E5%AF%8C%E5%A3%AB%E9%80%9A" TargetMode="External"/><Relationship Id="rId17" Type="http://schemas.openxmlformats.org/officeDocument/2006/relationships/hyperlink" Target="https://baike.baidu.com/item/%E9%A3%9E%E5%88%A9%E6%B5%A6" TargetMode="External"/><Relationship Id="rId2" Type="http://schemas.openxmlformats.org/officeDocument/2006/relationships/image" Target="../media/image19.png"/><Relationship Id="rId16" Type="http://schemas.openxmlformats.org/officeDocument/2006/relationships/hyperlink" Target="https://baike.baidu.com/item/%E4%BB%BB%E5%A4%A9%E5%A0%82" TargetMode="External"/><Relationship Id="rId20" Type="http://schemas.openxmlformats.org/officeDocument/2006/relationships/hyperlink" Target="https://baike.baidu.com/item/STMicroelectronics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baike.baidu.com/item/Atmel" TargetMode="External"/><Relationship Id="rId11" Type="http://schemas.openxmlformats.org/officeDocument/2006/relationships/hyperlink" Target="https://baike.baidu.com/item/Qualcomm" TargetMode="External"/><Relationship Id="rId5" Type="http://schemas.openxmlformats.org/officeDocument/2006/relationships/image" Target="../media/image22.png"/><Relationship Id="rId15" Type="http://schemas.openxmlformats.org/officeDocument/2006/relationships/hyperlink" Target="https://baike.baidu.com/item/%E8%8B%B1%E9%A3%9E%E5%87%8C%E7%A7%91%E6%8A%80" TargetMode="External"/><Relationship Id="rId10" Type="http://schemas.openxmlformats.org/officeDocument/2006/relationships/hyperlink" Target="https://baike.baidu.com/item/%E6%91%A9%E6%89%98%E7%BD%97%E6%8B%89" TargetMode="External"/><Relationship Id="rId19" Type="http://schemas.openxmlformats.org/officeDocument/2006/relationships/hyperlink" Target="https://baike.baidu.com/item/Sharp" TargetMode="External"/><Relationship Id="rId4" Type="http://schemas.openxmlformats.org/officeDocument/2006/relationships/image" Target="../media/image21.png"/><Relationship Id="rId9" Type="http://schemas.openxmlformats.org/officeDocument/2006/relationships/hyperlink" Target="https://baike.baidu.com/item/Freescale" TargetMode="External"/><Relationship Id="rId14" Type="http://schemas.openxmlformats.org/officeDocument/2006/relationships/hyperlink" Target="https://baike.baidu.com/item/Digital" TargetMode="External"/><Relationship Id="rId22" Type="http://schemas.openxmlformats.org/officeDocument/2006/relationships/hyperlink" Target="https://baike.baidu.com/item/VLSI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wnload.csdn.net/download/qianlong4526888/7426473" TargetMode="External"/><Relationship Id="rId7" Type="http://schemas.openxmlformats.org/officeDocument/2006/relationships/hyperlink" Target="https://blog.csdn.net/don_chiang709/article/details/89220088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hyperlink" Target="https://zhuanlan.zhihu.com/p/97690614" TargetMode="Externa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hyperlink" Target="https://blog.csdn.net/iefswang/article/details/41150083" TargetMode="External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34.emf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ixueshu.com/download/cc89624feb8e36ab0d356b6ad9f77319318947a18e7f9386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xuanxuanblingbling.github.io/ctf/pwn/2020/02/26/ar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github.com/MagpieRYL/arm32_base_loc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hyperlink" Target="https://www.sohu.com/a/250208780_185201" TargetMode="External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aper.seebug.org/468/" TargetMode="External"/><Relationship Id="rId2" Type="http://schemas.openxmlformats.org/officeDocument/2006/relationships/hyperlink" Target="https://bbs.pediy.com/thread-230095.htm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github.com/H4lo/IOT_Articles_Collection/blob/master/Collection.md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quanke.com/post/id/187792" TargetMode="External"/><Relationship Id="rId7" Type="http://schemas.openxmlformats.org/officeDocument/2006/relationships/hyperlink" Target="https://paper.seebug.org/613/" TargetMode="External"/><Relationship Id="rId2" Type="http://schemas.openxmlformats.org/officeDocument/2006/relationships/hyperlink" Target="https://kabeor.cn/&#20197;&#22826;&#32593;&#27169;&#22359;&#22266;&#20214;&#36870;&#21521;&#21450;&#21518;&#38376;&#25366;&#25496;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4hou.com/posts/M5G1" TargetMode="External"/><Relationship Id="rId5" Type="http://schemas.openxmlformats.org/officeDocument/2006/relationships/hyperlink" Target="https://www.cnblogs.com/yangmzh3/p/11214451.html" TargetMode="External"/><Relationship Id="rId4" Type="http://schemas.openxmlformats.org/officeDocument/2006/relationships/hyperlink" Target="https://blog.csdn.net/homewm/article/details/90515507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blog.csdn.net/gujintong1110/article/details/44561477" TargetMode="External"/><Relationship Id="rId13" Type="http://schemas.openxmlformats.org/officeDocument/2006/relationships/hyperlink" Target="http://read.pudn.com/downloads95/ebook/383281/Uboot/%E6%9A%A5%E5%BD%82%201.pdf" TargetMode="External"/><Relationship Id="rId3" Type="http://schemas.openxmlformats.org/officeDocument/2006/relationships/hyperlink" Target="http://blog.chinaaet.com/weiqi7777/p/5100051034" TargetMode="External"/><Relationship Id="rId7" Type="http://schemas.openxmlformats.org/officeDocument/2006/relationships/hyperlink" Target="https://chasinglulu.github.io/2019/05/28/%E5%85%B3%E4%BA%8EExynos4412-SoC%E7%9A%84%E5%90%AF%E5%8A%A8%E5%88%86%E6%9E%90/" TargetMode="External"/><Relationship Id="rId12" Type="http://schemas.openxmlformats.org/officeDocument/2006/relationships/hyperlink" Target="https://blog.csdn.net/linuxweiyh/article/details/82658924" TargetMode="External"/><Relationship Id="rId2" Type="http://schemas.openxmlformats.org/officeDocument/2006/relationships/hyperlink" Target="https://zhuanlan.zhihu.com/p/86095370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blog.csdn.net/RichardYSteven/article/details/57973554" TargetMode="External"/><Relationship Id="rId11" Type="http://schemas.openxmlformats.org/officeDocument/2006/relationships/hyperlink" Target="https://www.v2ex.com/t/552503" TargetMode="External"/><Relationship Id="rId5" Type="http://schemas.openxmlformats.org/officeDocument/2006/relationships/hyperlink" Target="https://blog.csdn.net/don_chiang709/article/details/89220088" TargetMode="External"/><Relationship Id="rId10" Type="http://schemas.openxmlformats.org/officeDocument/2006/relationships/hyperlink" Target="http://blog.sina.com.cn/s/blog_1315d039a0102vbu1.html" TargetMode="External"/><Relationship Id="rId4" Type="http://schemas.openxmlformats.org/officeDocument/2006/relationships/hyperlink" Target="https://blog.csdn.net/qq_26620783/article/details/80207800" TargetMode="External"/><Relationship Id="rId9" Type="http://schemas.openxmlformats.org/officeDocument/2006/relationships/hyperlink" Target="https://blog.csdn.net/Q1302182594/article/details/51413010" TargetMode="External"/><Relationship Id="rId1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hyperlink" Target="https://xuanxuanblingbling.github.io/ctf/pwn/2020/03/10/bios/" TargetMode="External"/><Relationship Id="rId4" Type="http://schemas.openxmlformats.org/officeDocument/2006/relationships/hyperlink" Target="https://xuanxuanblingbling.github.io/ctf/pwn/2020/03/09/registe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aper.seebug.org/613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zhuanlan.zhihu.com/p/50789860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aike.baidu.com/item/Cortex" TargetMode="External"/><Relationship Id="rId7" Type="http://schemas.openxmlformats.org/officeDocument/2006/relationships/hyperlink" Target="https://en.wikichip.org/" TargetMode="External"/><Relationship Id="rId2" Type="http://schemas.openxmlformats.org/officeDocument/2006/relationships/hyperlink" Target="https://zhuanlan.zhihu.com/p/26577620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7CE94D0-3038-8B4B-80E6-6AA73D016F72}"/>
              </a:ext>
            </a:extLst>
          </p:cNvPr>
          <p:cNvSpPr txBox="1"/>
          <p:nvPr/>
        </p:nvSpPr>
        <p:spPr>
          <a:xfrm>
            <a:off x="7379379" y="6168733"/>
            <a:ext cx="3259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平日的</a:t>
            </a:r>
            <a:r>
              <a:rPr kumimoji="1" lang="en-US" altLang="zh-CN" dirty="0" err="1"/>
              <a:t>pwn</a:t>
            </a:r>
            <a:r>
              <a:rPr kumimoji="1" lang="zh-CN" altLang="en-US" dirty="0"/>
              <a:t>题，</a:t>
            </a:r>
            <a:r>
              <a:rPr kumimoji="1" lang="en-US" altLang="zh-CN" dirty="0"/>
              <a:t>ELF</a:t>
            </a:r>
            <a:r>
              <a:rPr kumimoji="1" lang="zh-CN" altLang="en-US" dirty="0"/>
              <a:t>或者</a:t>
            </a:r>
            <a:r>
              <a:rPr kumimoji="1" lang="en-US" altLang="zh-CN" dirty="0"/>
              <a:t>PE</a:t>
            </a:r>
            <a:r>
              <a:rPr kumimoji="1" lang="zh-CN" altLang="en-US" dirty="0"/>
              <a:t>文件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543B476-B61E-5747-89B8-F6FD610E5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690" y="319935"/>
            <a:ext cx="4840605" cy="13099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8CB72C-4842-694E-AF85-0FA47D8DD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691" y="1756834"/>
            <a:ext cx="4840604" cy="4250756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145672C9-6155-E244-8265-6374F0B90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335" y="1299733"/>
            <a:ext cx="5271370" cy="2387600"/>
          </a:xfrm>
        </p:spPr>
        <p:txBody>
          <a:bodyPr>
            <a:noAutofit/>
          </a:bodyPr>
          <a:lstStyle/>
          <a:p>
            <a:r>
              <a:rPr kumimoji="1" lang="zh-CN" altLang="en-US" sz="1200" dirty="0"/>
              <a:t>计算机最讲道理</a:t>
            </a:r>
            <a:br>
              <a:rPr kumimoji="1" lang="en-US" altLang="zh-CN" sz="1200" dirty="0"/>
            </a:br>
            <a:r>
              <a:rPr kumimoji="1" lang="zh-CN" altLang="en-US" sz="1200" dirty="0"/>
              <a:t>凭啥计算机知道加载地址</a:t>
            </a:r>
            <a:br>
              <a:rPr kumimoji="1" lang="en-US" altLang="zh-CN" sz="1200" dirty="0"/>
            </a:br>
            <a:r>
              <a:rPr kumimoji="1" lang="zh-CN" altLang="en-US" sz="1200" dirty="0"/>
              <a:t>我不知道？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BFE80BF-0764-D34E-B85B-38B6C4F269E2}"/>
              </a:ext>
            </a:extLst>
          </p:cNvPr>
          <p:cNvSpPr/>
          <p:nvPr/>
        </p:nvSpPr>
        <p:spPr>
          <a:xfrm>
            <a:off x="402381" y="2377454"/>
            <a:ext cx="61863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Menlo" panose="020B0609030804020204" pitchFamily="49" charset="0"/>
              </a:rPr>
              <a:t>为啥要分析固件的加载地址？</a:t>
            </a:r>
            <a:endParaRPr lang="zh-CN" altLang="en-US" sz="3600" b="0" dirty="0"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363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AF20E83-5F27-284A-844F-520923E19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108" y="51619"/>
            <a:ext cx="6268892" cy="67547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990F9D6-72FB-9740-B7DE-173429857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483" y="2855288"/>
            <a:ext cx="1807049" cy="400271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E894D1-BA2E-424A-89D0-B76EDC921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005" y="1548055"/>
            <a:ext cx="1807049" cy="530994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D44240F-7823-DF44-BB36-07890BA8E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3552" y="1548055"/>
            <a:ext cx="3751520" cy="524626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0A83962-69E6-5D49-B8E3-3B759C285A66}"/>
              </a:ext>
            </a:extLst>
          </p:cNvPr>
          <p:cNvSpPr/>
          <p:nvPr/>
        </p:nvSpPr>
        <p:spPr>
          <a:xfrm>
            <a:off x="333271" y="250660"/>
            <a:ext cx="303372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许多半导体公司持有</a:t>
            </a:r>
            <a:r>
              <a:rPr lang="en" altLang="zh-CN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ARM 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授权：</a:t>
            </a:r>
            <a:r>
              <a:rPr lang="en" altLang="zh-CN" sz="1400" b="0" i="0" u="none" strike="noStrike" dirty="0">
                <a:solidFill>
                  <a:srgbClr val="136EC2"/>
                </a:solidFill>
                <a:effectLst/>
                <a:latin typeface="arial" panose="020B0604020202020204" pitchFamily="34" charset="0"/>
                <a:hlinkClick r:id="rId6"/>
              </a:rPr>
              <a:t>Atmel</a:t>
            </a:r>
            <a:r>
              <a:rPr lang="zh-CN" altLang="en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、</a:t>
            </a:r>
            <a:r>
              <a:rPr lang="en" altLang="zh-CN" sz="1400" b="0" i="0" u="none" strike="noStrike" dirty="0">
                <a:solidFill>
                  <a:srgbClr val="136EC2"/>
                </a:solidFill>
                <a:effectLst/>
                <a:latin typeface="arial" panose="020B0604020202020204" pitchFamily="34" charset="0"/>
                <a:hlinkClick r:id="rId7"/>
              </a:rPr>
              <a:t>Broadcom</a:t>
            </a:r>
            <a:r>
              <a:rPr lang="zh-CN" altLang="en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、</a:t>
            </a:r>
            <a:r>
              <a:rPr lang="en" altLang="zh-CN" sz="1400" b="0" i="0" u="none" strike="noStrike" dirty="0">
                <a:solidFill>
                  <a:srgbClr val="136EC2"/>
                </a:solidFill>
                <a:effectLst/>
                <a:latin typeface="arial" panose="020B0604020202020204" pitchFamily="34" charset="0"/>
                <a:hlinkClick r:id="rId8"/>
              </a:rPr>
              <a:t>Cirrus Logic</a:t>
            </a:r>
            <a:r>
              <a:rPr lang="zh-CN" altLang="en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、</a:t>
            </a:r>
            <a:r>
              <a:rPr lang="en" altLang="zh-CN" sz="1400" b="0" i="0" u="none" strike="noStrike" dirty="0">
                <a:solidFill>
                  <a:srgbClr val="136EC2"/>
                </a:solidFill>
                <a:effectLst/>
                <a:latin typeface="arial" panose="020B0604020202020204" pitchFamily="34" charset="0"/>
                <a:hlinkClick r:id="rId9"/>
              </a:rPr>
              <a:t>Freescale</a:t>
            </a:r>
            <a:r>
              <a:rPr lang="zh-CN" altLang="en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（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于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2004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从</a:t>
            </a:r>
            <a:r>
              <a:rPr lang="zh-CN" altLang="en-US" sz="1400" b="0" i="0" u="none" strike="noStrike" dirty="0">
                <a:solidFill>
                  <a:srgbClr val="136EC2"/>
                </a:solidFill>
                <a:effectLst/>
                <a:latin typeface="arial" panose="020B0604020202020204" pitchFamily="34" charset="0"/>
                <a:hlinkClick r:id="rId10"/>
              </a:rPr>
              <a:t>摩托罗拉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公司独立出来）、</a:t>
            </a:r>
            <a:r>
              <a:rPr lang="en" altLang="zh-CN" sz="1400" b="0" i="0" u="none" strike="noStrike" dirty="0">
                <a:solidFill>
                  <a:srgbClr val="136EC2"/>
                </a:solidFill>
                <a:effectLst/>
                <a:latin typeface="arial" panose="020B0604020202020204" pitchFamily="34" charset="0"/>
                <a:hlinkClick r:id="rId11"/>
              </a:rPr>
              <a:t>Qualcomm</a:t>
            </a:r>
            <a:r>
              <a:rPr lang="zh-CN" altLang="en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、</a:t>
            </a:r>
            <a:r>
              <a:rPr lang="zh-CN" altLang="en-US" sz="1400" b="0" i="0" u="none" strike="noStrike" dirty="0">
                <a:solidFill>
                  <a:srgbClr val="136EC2"/>
                </a:solidFill>
                <a:effectLst/>
                <a:latin typeface="arial" panose="020B0604020202020204" pitchFamily="34" charset="0"/>
                <a:hlinkClick r:id="rId12"/>
              </a:rPr>
              <a:t>富士通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、</a:t>
            </a:r>
            <a:r>
              <a:rPr lang="zh-CN" altLang="en-US" sz="1400" b="0" i="0" u="none" strike="noStrike" dirty="0">
                <a:solidFill>
                  <a:srgbClr val="136EC2"/>
                </a:solidFill>
                <a:effectLst/>
                <a:latin typeface="arial" panose="020B0604020202020204" pitchFamily="34" charset="0"/>
                <a:hlinkClick r:id="rId13"/>
              </a:rPr>
              <a:t>英特尔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（借由和</a:t>
            </a:r>
            <a:r>
              <a:rPr lang="en" altLang="zh-CN" sz="1400" b="0" i="0" u="none" strike="noStrike" dirty="0">
                <a:solidFill>
                  <a:srgbClr val="136EC2"/>
                </a:solidFill>
                <a:effectLst/>
                <a:latin typeface="arial" panose="020B0604020202020204" pitchFamily="34" charset="0"/>
                <a:hlinkClick r:id="rId14"/>
              </a:rPr>
              <a:t>Digital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的控诉调停）、</a:t>
            </a:r>
            <a:r>
              <a:rPr lang="en" altLang="zh-CN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IBM</a:t>
            </a:r>
            <a:r>
              <a:rPr lang="zh-CN" altLang="en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，</a:t>
            </a:r>
            <a:r>
              <a:rPr lang="zh-CN" altLang="en-US" sz="1400" b="0" i="0" u="none" strike="noStrike" dirty="0">
                <a:solidFill>
                  <a:srgbClr val="136EC2"/>
                </a:solidFill>
                <a:effectLst/>
                <a:latin typeface="arial" panose="020B0604020202020204" pitchFamily="34" charset="0"/>
                <a:hlinkClick r:id="rId15"/>
              </a:rPr>
              <a:t>英飞凌科技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，</a:t>
            </a:r>
            <a:r>
              <a:rPr lang="zh-CN" altLang="en-US" sz="1400" b="0" i="0" u="none" strike="noStrike" dirty="0">
                <a:solidFill>
                  <a:srgbClr val="136EC2"/>
                </a:solidFill>
                <a:effectLst/>
                <a:latin typeface="arial" panose="020B0604020202020204" pitchFamily="34" charset="0"/>
                <a:hlinkClick r:id="rId16"/>
              </a:rPr>
              <a:t>任天堂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，恩智浦半导体（于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2006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年从</a:t>
            </a:r>
            <a:r>
              <a:rPr lang="zh-CN" altLang="en-US" sz="1400" b="0" i="0" u="none" strike="noStrike" dirty="0">
                <a:solidFill>
                  <a:srgbClr val="136EC2"/>
                </a:solidFill>
                <a:effectLst/>
                <a:latin typeface="arial" panose="020B0604020202020204" pitchFamily="34" charset="0"/>
                <a:hlinkClick r:id="rId17"/>
              </a:rPr>
              <a:t>飞利浦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独立出来）、</a:t>
            </a:r>
            <a:r>
              <a:rPr lang="en" altLang="zh-CN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OKI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电气工业，</a:t>
            </a:r>
            <a:r>
              <a:rPr lang="zh-CN" altLang="en-US" sz="1400" b="0" i="0" u="none" strike="noStrike" dirty="0">
                <a:solidFill>
                  <a:srgbClr val="136EC2"/>
                </a:solidFill>
                <a:effectLst/>
                <a:latin typeface="arial" panose="020B0604020202020204" pitchFamily="34" charset="0"/>
                <a:hlinkClick r:id="rId18"/>
              </a:rPr>
              <a:t>三星电子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，</a:t>
            </a:r>
            <a:r>
              <a:rPr lang="en" altLang="zh-CN" sz="1400" b="0" i="0" u="none" strike="noStrike" dirty="0">
                <a:solidFill>
                  <a:srgbClr val="136EC2"/>
                </a:solidFill>
                <a:effectLst/>
                <a:latin typeface="arial" panose="020B0604020202020204" pitchFamily="34" charset="0"/>
                <a:hlinkClick r:id="rId19"/>
              </a:rPr>
              <a:t>Sharp</a:t>
            </a:r>
            <a:r>
              <a:rPr lang="zh-CN" altLang="en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，</a:t>
            </a:r>
            <a:r>
              <a:rPr lang="en" altLang="zh-CN" sz="1400" b="0" i="0" u="none" strike="noStrike" dirty="0">
                <a:solidFill>
                  <a:srgbClr val="136EC2"/>
                </a:solidFill>
                <a:effectLst/>
                <a:latin typeface="arial" panose="020B0604020202020204" pitchFamily="34" charset="0"/>
                <a:hlinkClick r:id="rId20"/>
              </a:rPr>
              <a:t>STMicroelectronics</a:t>
            </a:r>
            <a:r>
              <a:rPr lang="zh-CN" altLang="en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，</a:t>
            </a:r>
            <a:r>
              <a:rPr lang="zh-CN" altLang="en-US" sz="1400" b="0" i="0" u="none" strike="noStrike" dirty="0">
                <a:solidFill>
                  <a:srgbClr val="136EC2"/>
                </a:solidFill>
                <a:effectLst/>
                <a:latin typeface="arial" panose="020B0604020202020204" pitchFamily="34" charset="0"/>
                <a:hlinkClick r:id="rId21"/>
              </a:rPr>
              <a:t>德州仪器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和</a:t>
            </a:r>
            <a:r>
              <a:rPr lang="en" altLang="zh-CN" sz="1400" b="0" i="0" u="none" strike="noStrike" dirty="0">
                <a:solidFill>
                  <a:srgbClr val="136EC2"/>
                </a:solidFill>
                <a:effectLst/>
                <a:latin typeface="arial" panose="020B0604020202020204" pitchFamily="34" charset="0"/>
                <a:hlinkClick r:id="rId22"/>
              </a:rPr>
              <a:t>VLSI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774795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3DD2516-D4ED-024E-94E2-95B0A9C2EB0A}"/>
              </a:ext>
            </a:extLst>
          </p:cNvPr>
          <p:cNvSpPr/>
          <p:nvPr/>
        </p:nvSpPr>
        <p:spPr>
          <a:xfrm>
            <a:off x="5573063" y="2074049"/>
            <a:ext cx="582723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8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这谁做的</a:t>
            </a:r>
            <a:r>
              <a:rPr lang="zh-CN" altLang="en-US" sz="8800" i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FB25E10-35AF-AF4D-9A98-0CC2CB13E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73" y="2146300"/>
            <a:ext cx="47879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72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5DC6C41-8524-E940-B290-EBD1F14532EF}"/>
              </a:ext>
            </a:extLst>
          </p:cNvPr>
          <p:cNvSpPr/>
          <p:nvPr/>
        </p:nvSpPr>
        <p:spPr>
          <a:xfrm>
            <a:off x="639028" y="84242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对于</a:t>
            </a:r>
            <a:r>
              <a:rPr lang="en" altLang="zh-CN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ARM</a:t>
            </a: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芯片，启动时</a:t>
            </a:r>
            <a:r>
              <a:rPr lang="en" altLang="zh-CN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pc</a:t>
            </a: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值由</a:t>
            </a:r>
            <a:r>
              <a:rPr lang="en" altLang="zh-CN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CPU</a:t>
            </a: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设计者规定，不同的</a:t>
            </a:r>
            <a:r>
              <a:rPr lang="en" altLang="zh-CN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ARM CPU</a:t>
            </a: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有不同的值。</a:t>
            </a:r>
            <a:endParaRPr lang="en-US" altLang="zh-CN" b="0" i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例如</a:t>
            </a:r>
            <a:r>
              <a:rPr lang="en" altLang="zh-CN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S3C2440</a:t>
            </a: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芯片上电后</a:t>
            </a:r>
            <a:r>
              <a:rPr lang="en" altLang="zh-CN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PC</a:t>
            </a: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值被硬件设计者规定为</a:t>
            </a:r>
            <a:r>
              <a:rPr lang="en-US" altLang="zh-CN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0</a:t>
            </a:r>
            <a:r>
              <a:rPr lang="en" altLang="zh-CN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x0</a:t>
            </a:r>
            <a:r>
              <a:rPr lang="zh-CN" altLang="en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；</a:t>
            </a: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其他</a:t>
            </a:r>
            <a:r>
              <a:rPr lang="en" altLang="zh-CN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ARM</a:t>
            </a: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芯片不一定是</a:t>
            </a:r>
            <a:r>
              <a:rPr lang="en-US" altLang="zh-CN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0</a:t>
            </a:r>
            <a:r>
              <a:rPr lang="en" altLang="zh-CN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x0</a:t>
            </a:r>
            <a:r>
              <a:rPr lang="zh-CN" altLang="en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26D8613-AA84-CE46-A392-E5A039E41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23" y="4043765"/>
            <a:ext cx="5964248" cy="1671018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585BD66-C005-7F42-AD00-0559DFB9DCAC}"/>
              </a:ext>
            </a:extLst>
          </p:cNvPr>
          <p:cNvSpPr/>
          <p:nvPr/>
        </p:nvSpPr>
        <p:spPr>
          <a:xfrm>
            <a:off x="541758" y="5766931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" altLang="zh-CN" sz="1600" dirty="0">
                <a:hlinkClick r:id="rId3"/>
              </a:rPr>
              <a:t>https://download.csdn.net/download/qianlong4526888/7426473</a:t>
            </a:r>
            <a:endParaRPr lang="zh-CN" altLang="en-US" sz="16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7CB5C1D-23A2-4440-8BD7-82015A7E4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778" y="212376"/>
            <a:ext cx="3899781" cy="3904497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FC4F030A-E511-6541-9738-12E715C0F0D6}"/>
              </a:ext>
            </a:extLst>
          </p:cNvPr>
          <p:cNvSpPr/>
          <p:nvPr/>
        </p:nvSpPr>
        <p:spPr>
          <a:xfrm>
            <a:off x="7185638" y="5465224"/>
            <a:ext cx="4569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i="0" dirty="0">
                <a:solidFill>
                  <a:srgbClr val="1A1A1A"/>
                </a:solidFill>
                <a:effectLst/>
                <a:latin typeface="-apple-system"/>
              </a:rPr>
              <a:t>平台</a:t>
            </a:r>
            <a:r>
              <a:rPr lang="en-US" altLang="zh-CN" b="1" i="0" dirty="0">
                <a:solidFill>
                  <a:srgbClr val="1A1A1A"/>
                </a:solidFill>
                <a:effectLst/>
                <a:latin typeface="-apple-system"/>
              </a:rPr>
              <a:t>/</a:t>
            </a:r>
            <a:r>
              <a:rPr lang="zh-CN" altLang="en-US" b="1" i="0" dirty="0">
                <a:solidFill>
                  <a:srgbClr val="1A1A1A"/>
                </a:solidFill>
                <a:effectLst/>
                <a:latin typeface="-apple-system"/>
              </a:rPr>
              <a:t>代码从上电到运行</a:t>
            </a:r>
            <a:r>
              <a:rPr lang="en-US" altLang="zh-CN" b="1" i="0" dirty="0">
                <a:solidFill>
                  <a:srgbClr val="1A1A1A"/>
                </a:solidFill>
                <a:effectLst/>
                <a:latin typeface="-apple-system"/>
              </a:rPr>
              <a:t>(</a:t>
            </a:r>
            <a:r>
              <a:rPr lang="en" altLang="zh-CN" b="1" i="0" dirty="0">
                <a:solidFill>
                  <a:srgbClr val="1A1A1A"/>
                </a:solidFill>
                <a:effectLst/>
                <a:latin typeface="-apple-system"/>
              </a:rPr>
              <a:t>ARM/Cortex-M)(</a:t>
            </a:r>
            <a:r>
              <a:rPr lang="zh-CN" altLang="en-US" b="1" i="0" dirty="0">
                <a:solidFill>
                  <a:srgbClr val="1A1A1A"/>
                </a:solidFill>
                <a:effectLst/>
                <a:latin typeface="-apple-system"/>
              </a:rPr>
              <a:t>一</a:t>
            </a:r>
            <a:r>
              <a:rPr lang="en-US" altLang="zh-CN" b="1" i="0" dirty="0">
                <a:solidFill>
                  <a:srgbClr val="1A1A1A"/>
                </a:solidFill>
                <a:effectLst/>
                <a:latin typeface="-apple-system"/>
              </a:rPr>
              <a:t>)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B0F8238-DD7D-1841-AF0A-749D09D61DD2}"/>
              </a:ext>
            </a:extLst>
          </p:cNvPr>
          <p:cNvSpPr/>
          <p:nvPr/>
        </p:nvSpPr>
        <p:spPr>
          <a:xfrm>
            <a:off x="7338882" y="5766931"/>
            <a:ext cx="4156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dirty="0">
                <a:hlinkClick r:id="rId5"/>
              </a:rPr>
              <a:t>https://zhuanlan.zhihu.com/p/97690614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10A1FE56-8FBB-5E4A-BED5-AA916FA15E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8435" y="4116873"/>
            <a:ext cx="3777799" cy="1102037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5A2659C4-B84A-2D4A-BEE5-30A474442DD3}"/>
              </a:ext>
            </a:extLst>
          </p:cNvPr>
          <p:cNvSpPr/>
          <p:nvPr/>
        </p:nvSpPr>
        <p:spPr>
          <a:xfrm>
            <a:off x="541758" y="2674861"/>
            <a:ext cx="39469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【</a:t>
            </a:r>
            <a:r>
              <a:rPr lang="zh-CN" altLang="en-US" sz="160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基础</a:t>
            </a:r>
            <a:r>
              <a:rPr lang="en-US" altLang="zh-CN" sz="160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】</a:t>
            </a:r>
            <a:r>
              <a:rPr lang="en" altLang="zh-CN" sz="160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ARM</a:t>
            </a:r>
            <a:r>
              <a:rPr lang="zh-CN" altLang="en-US" sz="160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芯片上电取第一条指令流程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F9FBF5B-EEBE-7E4D-A7A5-5A7245B0711D}"/>
              </a:ext>
            </a:extLst>
          </p:cNvPr>
          <p:cNvSpPr/>
          <p:nvPr/>
        </p:nvSpPr>
        <p:spPr>
          <a:xfrm>
            <a:off x="639028" y="2994992"/>
            <a:ext cx="66800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sz="1600" dirty="0">
                <a:hlinkClick r:id="rId7"/>
              </a:rPr>
              <a:t>https://blog.csdn.net/don_chiang709/article/details/89220088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905119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6B609CD-8960-5F4C-A8CC-DBD07970373F}"/>
              </a:ext>
            </a:extLst>
          </p:cNvPr>
          <p:cNvSpPr/>
          <p:nvPr/>
        </p:nvSpPr>
        <p:spPr>
          <a:xfrm>
            <a:off x="126792" y="838020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" altLang="zh-CN" sz="1400" dirty="0"/>
              <a:t>SoC</a:t>
            </a:r>
            <a:r>
              <a:rPr lang="zh-CN" altLang="en-US" sz="1400" dirty="0"/>
              <a:t>的全称叫做：</a:t>
            </a:r>
            <a:r>
              <a:rPr lang="en" altLang="zh-CN" sz="1400" dirty="0"/>
              <a:t>System-on-a-Chip</a:t>
            </a:r>
            <a:r>
              <a:rPr lang="zh-CN" altLang="en" sz="1400" dirty="0"/>
              <a:t>，</a:t>
            </a:r>
            <a:r>
              <a:rPr lang="zh-CN" altLang="en-US" sz="1400" dirty="0"/>
              <a:t>中文的的意思就是“把系统都做在一个芯片上”，如果在</a:t>
            </a:r>
            <a:r>
              <a:rPr lang="en" altLang="zh-CN" sz="1400" dirty="0"/>
              <a:t>PC</a:t>
            </a:r>
            <a:r>
              <a:rPr lang="zh-CN" altLang="en-US" sz="1400" dirty="0"/>
              <a:t>时代我们说一个电脑的核心是</a:t>
            </a:r>
            <a:r>
              <a:rPr lang="en" altLang="zh-CN" sz="1400" dirty="0"/>
              <a:t>CPU</a:t>
            </a:r>
            <a:r>
              <a:rPr lang="zh-CN" altLang="en" sz="1400" dirty="0"/>
              <a:t>，</a:t>
            </a:r>
            <a:r>
              <a:rPr lang="zh-CN" altLang="en-US" sz="1400" dirty="0"/>
              <a:t>那么在智能终端时代，手机的核心就是这个</a:t>
            </a:r>
            <a:r>
              <a:rPr lang="en" altLang="zh-CN" sz="1400" dirty="0"/>
              <a:t>SoC</a:t>
            </a:r>
            <a:r>
              <a:rPr lang="zh-CN" altLang="en" sz="1400" dirty="0"/>
              <a:t>。</a:t>
            </a:r>
            <a:endParaRPr lang="en-US" altLang="zh-CN" sz="1400" dirty="0"/>
          </a:p>
          <a:p>
            <a:endParaRPr lang="zh-CN" altLang="en" sz="1400" dirty="0"/>
          </a:p>
          <a:p>
            <a:r>
              <a:rPr lang="zh-CN" altLang="en-US" sz="1400" dirty="0"/>
              <a:t>这么说是因为</a:t>
            </a:r>
            <a:r>
              <a:rPr lang="en" altLang="zh-CN" sz="1400" dirty="0"/>
              <a:t>SoC</a:t>
            </a:r>
            <a:r>
              <a:rPr lang="zh-CN" altLang="en-US" sz="1400" dirty="0"/>
              <a:t>上集成了很多手机上最关键的部件，比如</a:t>
            </a:r>
            <a:r>
              <a:rPr lang="en" altLang="zh-CN" sz="1400" dirty="0"/>
              <a:t>CPU</a:t>
            </a:r>
            <a:r>
              <a:rPr lang="zh-CN" altLang="en" sz="1400" dirty="0"/>
              <a:t>、</a:t>
            </a:r>
            <a:r>
              <a:rPr lang="en" altLang="zh-CN" sz="1400" dirty="0"/>
              <a:t>GPU</a:t>
            </a:r>
            <a:r>
              <a:rPr lang="zh-CN" altLang="en" sz="1400" dirty="0"/>
              <a:t>、</a:t>
            </a:r>
            <a:r>
              <a:rPr lang="zh-CN" altLang="en-US" sz="1400" dirty="0"/>
              <a:t>内存、也就说虽然它在主板上的存在是一个芯片，但是它里边可是由很多部件封装组成的。比如通常我们所说的高通</a:t>
            </a:r>
            <a:r>
              <a:rPr lang="en-US" altLang="zh-CN" sz="1400" dirty="0"/>
              <a:t>801</a:t>
            </a:r>
            <a:r>
              <a:rPr lang="zh-CN" altLang="en-US" sz="1400" dirty="0"/>
              <a:t>，</a:t>
            </a:r>
            <a:r>
              <a:rPr lang="en" altLang="zh-CN" sz="1400" dirty="0" err="1"/>
              <a:t>Tegra</a:t>
            </a:r>
            <a:r>
              <a:rPr lang="en" altLang="zh-CN" sz="1400" dirty="0"/>
              <a:t> 4</a:t>
            </a:r>
            <a:r>
              <a:rPr lang="zh-CN" altLang="en" sz="1400" dirty="0"/>
              <a:t>，</a:t>
            </a:r>
            <a:r>
              <a:rPr lang="en" altLang="zh-CN" sz="1400" dirty="0"/>
              <a:t>A6</a:t>
            </a:r>
            <a:r>
              <a:rPr lang="zh-CN" altLang="en-US" sz="1400" dirty="0"/>
              <a:t>等等都只是系统部件打包封装（</a:t>
            </a:r>
            <a:r>
              <a:rPr lang="en" altLang="zh-CN" sz="1400" dirty="0"/>
              <a:t>SoC</a:t>
            </a:r>
            <a:r>
              <a:rPr lang="zh-CN" altLang="en" sz="1400" dirty="0"/>
              <a:t>）</a:t>
            </a:r>
            <a:r>
              <a:rPr lang="zh-CN" altLang="en-US" sz="1400" dirty="0"/>
              <a:t>后的总称。然而各家的打包封装的内容则不尽相同，原因也不尽相同。</a:t>
            </a:r>
          </a:p>
          <a:p>
            <a:br>
              <a:rPr lang="zh-CN" altLang="en-US" sz="1400" dirty="0"/>
            </a:br>
            <a:r>
              <a:rPr lang="zh-CN" altLang="en-US" sz="1400" dirty="0"/>
              <a:t>作者：</a:t>
            </a:r>
            <a:r>
              <a:rPr lang="en" altLang="zh-CN" sz="1400" dirty="0" err="1"/>
              <a:t>Jowney</a:t>
            </a:r>
            <a:br>
              <a:rPr lang="en" altLang="zh-CN" sz="1400" dirty="0"/>
            </a:br>
            <a:r>
              <a:rPr lang="zh-CN" altLang="en-US" sz="1400" dirty="0"/>
              <a:t>链接：</a:t>
            </a:r>
            <a:r>
              <a:rPr lang="en" altLang="zh-CN" sz="1400" dirty="0"/>
              <a:t>https://</a:t>
            </a:r>
            <a:r>
              <a:rPr lang="en" altLang="zh-CN" sz="1400" dirty="0" err="1"/>
              <a:t>www.jianshu.com</a:t>
            </a:r>
            <a:r>
              <a:rPr lang="en" altLang="zh-CN" sz="1400" dirty="0"/>
              <a:t>/p/ab99d835b55a</a:t>
            </a:r>
            <a:br>
              <a:rPr lang="en" altLang="zh-CN" sz="1400" dirty="0"/>
            </a:br>
            <a:r>
              <a:rPr lang="zh-CN" altLang="en-US" sz="1400" dirty="0"/>
              <a:t>来源：简书</a:t>
            </a:r>
            <a:br>
              <a:rPr lang="zh-CN" altLang="en-US" sz="1400" dirty="0"/>
            </a:br>
            <a:r>
              <a:rPr lang="zh-CN" altLang="en-US" sz="1400" dirty="0"/>
              <a:t>著作权归作者所有。商业转载请联系作者获得授权，非商业转载请注明出处。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0EF31A0-92C0-B240-83D2-13FB6A6F4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792" y="72647"/>
            <a:ext cx="5637956" cy="30552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3EDAE4-04E0-F44F-B6EC-E4DD302D6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792" y="4120715"/>
            <a:ext cx="5029364" cy="243647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E98B0E1-BE1B-4146-94DC-27D413BB8796}"/>
              </a:ext>
            </a:extLst>
          </p:cNvPr>
          <p:cNvSpPr/>
          <p:nvPr/>
        </p:nvSpPr>
        <p:spPr>
          <a:xfrm>
            <a:off x="6222792" y="3020732"/>
            <a:ext cx="596920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sz="1400" b="0" i="0" dirty="0">
                <a:solidFill>
                  <a:srgbClr val="1A1A1A"/>
                </a:solidFill>
                <a:effectLst/>
                <a:latin typeface="-apple-system"/>
              </a:rPr>
              <a:t>SoC</a:t>
            </a:r>
            <a:r>
              <a:rPr lang="zh-CN" altLang="en-US" sz="1400" b="0" i="0" dirty="0">
                <a:solidFill>
                  <a:srgbClr val="1A1A1A"/>
                </a:solidFill>
                <a:effectLst/>
                <a:latin typeface="-apple-system"/>
              </a:rPr>
              <a:t>的定义多种多样，由于其内涵丰富、应用范围广，很难给出准确定义。一般说来，</a:t>
            </a:r>
            <a:r>
              <a:rPr lang="en" altLang="zh-CN" sz="1400" b="0" i="0" dirty="0">
                <a:solidFill>
                  <a:srgbClr val="1A1A1A"/>
                </a:solidFill>
                <a:effectLst/>
                <a:latin typeface="-apple-system"/>
              </a:rPr>
              <a:t>SoC</a:t>
            </a:r>
            <a:r>
              <a:rPr lang="zh-CN" altLang="en-US" sz="1400" b="0" i="0" dirty="0">
                <a:solidFill>
                  <a:srgbClr val="1A1A1A"/>
                </a:solidFill>
                <a:effectLst/>
                <a:latin typeface="-apple-system"/>
              </a:rPr>
              <a:t>称为系统级芯片，也有称片上系统</a:t>
            </a:r>
            <a:r>
              <a:rPr lang="en-US" altLang="zh-CN" sz="1400" b="0" i="0" dirty="0">
                <a:solidFill>
                  <a:srgbClr val="1A1A1A"/>
                </a:solidFill>
                <a:effectLst/>
                <a:latin typeface="-apple-system"/>
              </a:rPr>
              <a:t>,</a:t>
            </a:r>
            <a:r>
              <a:rPr lang="zh-CN" altLang="en-US" sz="1400" b="0" i="0" dirty="0">
                <a:solidFill>
                  <a:srgbClr val="1A1A1A"/>
                </a:solidFill>
                <a:effectLst/>
                <a:latin typeface="-apple-system"/>
              </a:rPr>
              <a:t>意指它是一个产品，是一个有专用目标的集成电路，其中包含完整系统并有嵌入软件的全部内容。同时它又是一种技术，用以实现从确定系统功能开始，到软</a:t>
            </a:r>
            <a:r>
              <a:rPr lang="en-US" altLang="zh-CN" sz="1400" b="0" i="0" dirty="0">
                <a:solidFill>
                  <a:srgbClr val="1A1A1A"/>
                </a:solidFill>
                <a:effectLst/>
                <a:latin typeface="-apple-system"/>
              </a:rPr>
              <a:t>/</a:t>
            </a:r>
            <a:r>
              <a:rPr lang="zh-CN" altLang="en-US" sz="1400" b="0" i="0" dirty="0">
                <a:solidFill>
                  <a:srgbClr val="1A1A1A"/>
                </a:solidFill>
                <a:effectLst/>
                <a:latin typeface="-apple-system"/>
              </a:rPr>
              <a:t>硬件划分，并完成设计的整个过程。</a:t>
            </a:r>
            <a:endParaRPr lang="zh-CN" altLang="en-US" sz="1400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9602C6D-ABB1-004A-8108-9D4413CFF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92" y="4241532"/>
            <a:ext cx="5542767" cy="219484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256A5813-5E5D-AF4D-B4D3-78EBE87B49B6}"/>
              </a:ext>
            </a:extLst>
          </p:cNvPr>
          <p:cNvSpPr txBox="1"/>
          <p:nvPr/>
        </p:nvSpPr>
        <p:spPr>
          <a:xfrm>
            <a:off x="126792" y="228347"/>
            <a:ext cx="817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/>
              <a:t>SoC</a:t>
            </a:r>
            <a:endParaRPr kumimoji="1"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18164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1E229DB5-4601-C24F-B7F8-ED9F56AD2F15}"/>
              </a:ext>
            </a:extLst>
          </p:cNvPr>
          <p:cNvSpPr txBox="1"/>
          <p:nvPr/>
        </p:nvSpPr>
        <p:spPr>
          <a:xfrm>
            <a:off x="147001" y="504710"/>
            <a:ext cx="4209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ARM</a:t>
            </a:r>
            <a:r>
              <a:rPr kumimoji="1" lang="zh-CN" altLang="en-US" sz="2400" dirty="0"/>
              <a:t>的手机底层一般启动流程</a:t>
            </a:r>
            <a:endParaRPr kumimoji="1" lang="en-US" altLang="zh-CN" sz="24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C5593D2-8AD1-3F40-8AE0-74E21C495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616" y="1355796"/>
            <a:ext cx="7431180" cy="306999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2339909-7F52-EE4A-A3BE-694BDC8E8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616" y="4640531"/>
            <a:ext cx="7250958" cy="149731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D14D737-E79B-5D4F-83A9-14CDE66DD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01" y="1171808"/>
            <a:ext cx="3573074" cy="187233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7A4BF8B-728C-B749-9BE6-F20A29D93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699" y="3128694"/>
            <a:ext cx="3399504" cy="79963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A35FAC-32DB-084E-B94E-CA0169CA2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312" y="4245133"/>
            <a:ext cx="3220278" cy="218606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1DC4E88-F725-D143-BBF2-F6CF59B7B131}"/>
              </a:ext>
            </a:extLst>
          </p:cNvPr>
          <p:cNvSpPr/>
          <p:nvPr/>
        </p:nvSpPr>
        <p:spPr>
          <a:xfrm>
            <a:off x="4222755" y="6137846"/>
            <a:ext cx="337303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50" b="1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关于</a:t>
            </a:r>
            <a:r>
              <a:rPr lang="en" altLang="zh-CN" sz="1050" b="1" i="0" dirty="0" err="1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xloader</a:t>
            </a:r>
            <a:r>
              <a:rPr lang="zh-CN" altLang="en-US" sz="1050" b="1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和</a:t>
            </a:r>
            <a:r>
              <a:rPr lang="en" altLang="zh-CN" sz="1050" b="1" i="0" dirty="0" err="1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uboot</a:t>
            </a:r>
            <a:r>
              <a:rPr lang="zh-CN" altLang="en-US" sz="1050" b="1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的几个初级问题</a:t>
            </a:r>
            <a:endParaRPr lang="en-US" altLang="zh-CN" sz="1050" b="1" i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" altLang="zh-CN" sz="1050" dirty="0">
                <a:hlinkClick r:id="rId7"/>
              </a:rPr>
              <a:t>https://blog.csdn.net/iefswang/article/details/41150083</a:t>
            </a:r>
            <a:endParaRPr lang="zh-CN" altLang="en-US" sz="1050" b="1" i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4607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8F082AC6-E21C-D44D-856D-D3AFD18E9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18" y="3623265"/>
            <a:ext cx="5325464" cy="220007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27E5E89-BA10-4845-BF94-C1EFF4BF0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850" y="3623265"/>
            <a:ext cx="6120928" cy="12639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F9852F6-98D6-3D45-ACF6-DEFF0108B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850" y="1858342"/>
            <a:ext cx="6076016" cy="1263965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905878B7-3D5D-9647-B96B-AAD5B18A80D0}"/>
              </a:ext>
            </a:extLst>
          </p:cNvPr>
          <p:cNvSpPr/>
          <p:nvPr/>
        </p:nvSpPr>
        <p:spPr>
          <a:xfrm>
            <a:off x="354459" y="3327314"/>
            <a:ext cx="11680407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A0EF8F9-43AF-4A4B-9788-2C010483952B}"/>
              </a:ext>
            </a:extLst>
          </p:cNvPr>
          <p:cNvSpPr txBox="1"/>
          <p:nvPr/>
        </p:nvSpPr>
        <p:spPr>
          <a:xfrm>
            <a:off x="6050231" y="604080"/>
            <a:ext cx="29690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/>
              <a:t>x86</a:t>
            </a:r>
            <a:r>
              <a:rPr kumimoji="1" lang="zh-CN" altLang="en-US" sz="4400" dirty="0"/>
              <a:t> </a:t>
            </a:r>
            <a:r>
              <a:rPr kumimoji="1" lang="en-US" altLang="zh-CN" sz="4400" dirty="0"/>
              <a:t>PC</a:t>
            </a:r>
            <a:r>
              <a:rPr kumimoji="1" lang="zh-CN" altLang="en-US" sz="4400" dirty="0"/>
              <a:t>启动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7AC26A4-EB9C-4547-9610-25C040DC6CEB}"/>
              </a:ext>
            </a:extLst>
          </p:cNvPr>
          <p:cNvSpPr txBox="1"/>
          <p:nvPr/>
        </p:nvSpPr>
        <p:spPr>
          <a:xfrm>
            <a:off x="5958850" y="5137462"/>
            <a:ext cx="37689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/>
              <a:t>ARM</a:t>
            </a:r>
            <a:r>
              <a:rPr kumimoji="1" lang="zh-CN" altLang="en-US" sz="4400" dirty="0"/>
              <a:t> 手机启动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2B648728-EB11-204E-9303-ADA275CCF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18" y="575600"/>
            <a:ext cx="5540865" cy="256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78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DBB6860-3BDF-6C4F-8434-F5BC202C7845}"/>
              </a:ext>
            </a:extLst>
          </p:cNvPr>
          <p:cNvSpPr txBox="1"/>
          <p:nvPr/>
        </p:nvSpPr>
        <p:spPr>
          <a:xfrm>
            <a:off x="724404" y="955384"/>
            <a:ext cx="4764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IDA</a:t>
            </a:r>
            <a:r>
              <a:rPr kumimoji="1" lang="zh-CN" altLang="en-US" dirty="0"/>
              <a:t>如果</a:t>
            </a:r>
            <a:r>
              <a:rPr kumimoji="1" lang="en-US" altLang="zh-CN" dirty="0"/>
              <a:t>ARM</a:t>
            </a:r>
            <a:r>
              <a:rPr kumimoji="1" lang="zh-CN" altLang="en-US" dirty="0"/>
              <a:t>，</a:t>
            </a:r>
            <a:r>
              <a:rPr kumimoji="1" lang="en-US" altLang="zh-CN" dirty="0"/>
              <a:t>MIPS</a:t>
            </a:r>
            <a:r>
              <a:rPr kumimoji="1" lang="zh-CN" altLang="en-US" dirty="0"/>
              <a:t>等处理器，则可以设置：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3EF1E0C-9095-F742-830D-D6CE5548D3AF}"/>
              </a:ext>
            </a:extLst>
          </p:cNvPr>
          <p:cNvSpPr txBox="1"/>
          <p:nvPr/>
        </p:nvSpPr>
        <p:spPr>
          <a:xfrm>
            <a:off x="724404" y="326558"/>
            <a:ext cx="1933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/>
              <a:t>IDA</a:t>
            </a:r>
            <a:r>
              <a:rPr kumimoji="1" lang="zh-CN" altLang="en-US" sz="2400" b="1" dirty="0"/>
              <a:t>使用练习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3FE8783-6DCF-5142-A9E3-33B7EF4F3A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47" b="-1"/>
          <a:stretch/>
        </p:blipFill>
        <p:spPr>
          <a:xfrm>
            <a:off x="818356" y="1396032"/>
            <a:ext cx="7962200" cy="489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66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3DD2516-D4ED-024E-94E2-95B0A9C2EB0A}"/>
              </a:ext>
            </a:extLst>
          </p:cNvPr>
          <p:cNvSpPr/>
          <p:nvPr/>
        </p:nvSpPr>
        <p:spPr>
          <a:xfrm>
            <a:off x="1367449" y="1778171"/>
            <a:ext cx="97129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sz="4800" b="1" i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ARM</a:t>
            </a:r>
            <a:r>
              <a:rPr lang="zh-CN" altLang="en-US" sz="4800" b="1" i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设备固件装载基址定位的研究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6F2E1BD-7150-4947-8CD7-7E11AD708338}"/>
              </a:ext>
            </a:extLst>
          </p:cNvPr>
          <p:cNvSpPr/>
          <p:nvPr/>
        </p:nvSpPr>
        <p:spPr>
          <a:xfrm>
            <a:off x="3110630" y="2709354"/>
            <a:ext cx="85385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sz="1050" dirty="0">
                <a:hlinkClick r:id="rId2"/>
              </a:rPr>
              <a:t>https://www.ixueshu.com/download/cc89624feb8e36ab0d356b6ad9f77319318947a18e7f9386.html</a:t>
            </a:r>
            <a:endParaRPr lang="zh-CN" altLang="en-US" sz="105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8A20FC3-B10C-8B4B-8AEB-4E352F6FBE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205" b="77"/>
          <a:stretch/>
        </p:blipFill>
        <p:spPr>
          <a:xfrm>
            <a:off x="3875308" y="3335055"/>
            <a:ext cx="3821935" cy="300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96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B8C0C76-D984-F043-BBEA-FA276C4C14E3}"/>
              </a:ext>
            </a:extLst>
          </p:cNvPr>
          <p:cNvSpPr/>
          <p:nvPr/>
        </p:nvSpPr>
        <p:spPr>
          <a:xfrm>
            <a:off x="474120" y="809170"/>
            <a:ext cx="494398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sz="24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ARM</a:t>
            </a:r>
            <a:r>
              <a:rPr lang="zh-CN" altLang="en-US" sz="24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设备固件装载基址定位的研究</a:t>
            </a:r>
            <a:endParaRPr lang="en-US" altLang="zh-CN" sz="2400" dirty="0">
              <a:solidFill>
                <a:srgbClr val="33333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>
              <a:solidFill>
                <a:srgbClr val="33333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dirty="0"/>
              <a:t>这篇文章解决的问题就是：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b="1" dirty="0">
                <a:solidFill>
                  <a:srgbClr val="FF0000"/>
                </a:solidFill>
              </a:rPr>
              <a:t>在只有这个二进制文件本身时，利用其自身的一些性质，分析出其加载地址</a:t>
            </a:r>
            <a:r>
              <a:rPr kumimoji="1" lang="zh-CN" altLang="en-US" dirty="0">
                <a:solidFill>
                  <a:srgbClr val="FF0000"/>
                </a:solidFill>
              </a:rPr>
              <a:t>。</a:t>
            </a:r>
            <a:endParaRPr kumimoji="1" lang="en-US" altLang="zh-CN" dirty="0">
              <a:solidFill>
                <a:srgbClr val="FF0000"/>
              </a:solidFill>
            </a:endParaRPr>
          </a:p>
          <a:p>
            <a:endParaRPr lang="en-US" altLang="zh-CN" dirty="0">
              <a:solidFill>
                <a:srgbClr val="33333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/>
          </a:p>
          <a:p>
            <a:r>
              <a:rPr lang="zh-CN" altLang="en-US" dirty="0"/>
              <a:t>目录：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装载基址定位相关技术 </a:t>
            </a:r>
            <a:endParaRPr lang="en-US" altLang="zh-CN" dirty="0"/>
          </a:p>
          <a:p>
            <a:r>
              <a:rPr lang="zh-CN" altLang="en-US" dirty="0">
                <a:solidFill>
                  <a:srgbClr val="FF0000"/>
                </a:solidFill>
              </a:rPr>
              <a:t>基于函数入口表的装载基址定位 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基于字符串地址集合的装载基址定位 </a:t>
            </a:r>
          </a:p>
          <a:p>
            <a:r>
              <a:rPr lang="zh-CN" altLang="en-US" dirty="0">
                <a:solidFill>
                  <a:srgbClr val="FF0000"/>
                </a:solidFill>
              </a:rPr>
              <a:t>基于文字池匹配的装载基址定位 </a:t>
            </a:r>
          </a:p>
          <a:p>
            <a:r>
              <a:rPr lang="zh-CN" altLang="en-US" dirty="0">
                <a:solidFill>
                  <a:srgbClr val="FF0000"/>
                </a:solidFill>
              </a:rPr>
              <a:t>基于字符串存储长度分组匹配的装载基址定位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/>
              <a:t>定位固件装载基址方法对比 </a:t>
            </a:r>
          </a:p>
          <a:p>
            <a:r>
              <a:rPr lang="zh-CN" altLang="en-US" dirty="0"/>
              <a:t> 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7261E3B-B41C-9D4B-838D-19DA86607648}"/>
              </a:ext>
            </a:extLst>
          </p:cNvPr>
          <p:cNvSpPr/>
          <p:nvPr/>
        </p:nvSpPr>
        <p:spPr>
          <a:xfrm>
            <a:off x="483296" y="5637019"/>
            <a:ext cx="11480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" altLang="zh-CN" sz="1200" b="0" i="0" dirty="0">
                <a:solidFill>
                  <a:srgbClr val="555555"/>
                </a:solidFill>
                <a:effectLst/>
                <a:latin typeface="Lato"/>
              </a:rPr>
              <a:t>ARM PWN</a:t>
            </a:r>
            <a:r>
              <a:rPr lang="zh-CN" altLang="en-US" sz="1200" b="0" i="0" dirty="0">
                <a:solidFill>
                  <a:srgbClr val="555555"/>
                </a:solidFill>
                <a:effectLst/>
                <a:latin typeface="Lato"/>
              </a:rPr>
              <a:t>入门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F0D8830-4E28-1B40-AFED-038B9057ECCA}"/>
              </a:ext>
            </a:extLst>
          </p:cNvPr>
          <p:cNvSpPr/>
          <p:nvPr/>
        </p:nvSpPr>
        <p:spPr>
          <a:xfrm>
            <a:off x="474120" y="5836060"/>
            <a:ext cx="70045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sz="1200" dirty="0">
                <a:hlinkClick r:id="rId3"/>
              </a:rPr>
              <a:t>https://xuanxuanblingbling.github.io/ctf/pwn/2020/02/26/arm/</a:t>
            </a:r>
            <a:endParaRPr lang="zh-CN" altLang="en-US" sz="12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49A64F5-8448-FC44-8965-E070C6D575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95"/>
          <a:stretch/>
        </p:blipFill>
        <p:spPr>
          <a:xfrm>
            <a:off x="6773900" y="1637910"/>
            <a:ext cx="4546962" cy="213518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9462126-4BEF-904A-9C32-643A056F30AA}"/>
              </a:ext>
            </a:extLst>
          </p:cNvPr>
          <p:cNvSpPr txBox="1"/>
          <p:nvPr/>
        </p:nvSpPr>
        <p:spPr>
          <a:xfrm>
            <a:off x="464944" y="1178502"/>
            <a:ext cx="5173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dirty="0"/>
          </a:p>
          <a:p>
            <a:endParaRPr kumimoji="1" lang="en-US" alt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1DC6D8E-E131-414A-A961-51D4E44D4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8733" y="2507931"/>
            <a:ext cx="2729742" cy="352577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7A2AB98-7C58-5343-B2A8-F1285720DF8D}"/>
              </a:ext>
            </a:extLst>
          </p:cNvPr>
          <p:cNvSpPr/>
          <p:nvPr/>
        </p:nvSpPr>
        <p:spPr>
          <a:xfrm>
            <a:off x="6662975" y="709843"/>
            <a:ext cx="49439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dirty="0"/>
              <a:t>如，只通过</a:t>
            </a:r>
            <a:r>
              <a:rPr kumimoji="1" lang="en-US" altLang="zh-CN" dirty="0" err="1"/>
              <a:t>boot.bin</a:t>
            </a:r>
            <a:r>
              <a:rPr kumimoji="1" lang="zh-CN" altLang="en-US" dirty="0"/>
              <a:t>分析出其加载地址为</a:t>
            </a:r>
            <a:r>
              <a:rPr kumimoji="1" lang="en-US" altLang="zh-CN" dirty="0"/>
              <a:t>0x7c00</a:t>
            </a:r>
          </a:p>
          <a:p>
            <a:r>
              <a:rPr kumimoji="1" lang="zh-CN" altLang="en-US" dirty="0"/>
              <a:t>其实可以猜出来：</a:t>
            </a:r>
          </a:p>
        </p:txBody>
      </p:sp>
    </p:spTree>
    <p:extLst>
      <p:ext uri="{BB962C8B-B14F-4D97-AF65-F5344CB8AC3E}">
        <p14:creationId xmlns:p14="http://schemas.microsoft.com/office/powerpoint/2010/main" val="2191232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FED81A34-BBDD-FB45-B1DF-1288AD4694E1}"/>
              </a:ext>
            </a:extLst>
          </p:cNvPr>
          <p:cNvSpPr txBox="1"/>
          <p:nvPr/>
        </p:nvSpPr>
        <p:spPr>
          <a:xfrm>
            <a:off x="321737" y="562191"/>
            <a:ext cx="75071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/>
              <a:t>基于函数入口表的装载基址定位 </a:t>
            </a:r>
            <a:endParaRPr lang="en-US" altLang="zh-CN" sz="4000" b="1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CC63FE4-F131-2C4A-B8DF-A2E316FAE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79" y="1814509"/>
            <a:ext cx="6257444" cy="3881296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4CB98425-AE0C-0347-BE78-64CB47C2AE6B}"/>
              </a:ext>
            </a:extLst>
          </p:cNvPr>
          <p:cNvSpPr/>
          <p:nvPr/>
        </p:nvSpPr>
        <p:spPr>
          <a:xfrm>
            <a:off x="6667849" y="1987619"/>
            <a:ext cx="53031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/>
              <a:t>在分析大型应用程序的源代码时，经常可以发现这种形式的代码，该代码来自三星手机内核源代码，这类代码的特点是定义了一个结构体数组，并且结构体的成员之一为函数指针。作者定义这些函数指针组成的表为</a:t>
            </a:r>
            <a:r>
              <a:rPr lang="zh-CN" altLang="en-US" sz="1600" b="1" dirty="0"/>
              <a:t>函数入口表</a:t>
            </a:r>
            <a:r>
              <a:rPr lang="zh-CN" altLang="en-US" sz="1600" dirty="0"/>
              <a:t>。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DCFE14C-C091-D84A-BC17-22EABFA4408F}"/>
              </a:ext>
            </a:extLst>
          </p:cNvPr>
          <p:cNvSpPr/>
          <p:nvPr/>
        </p:nvSpPr>
        <p:spPr>
          <a:xfrm>
            <a:off x="6750223" y="3755157"/>
            <a:ext cx="530311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/>
              <a:t>-</a:t>
            </a:r>
            <a:r>
              <a:rPr lang="zh-CN" altLang="en-US" sz="1600" dirty="0"/>
              <a:t> 所以想办法分析出二进制中的函数指针后</a:t>
            </a:r>
            <a:endParaRPr lang="en-US" altLang="zh-CN" sz="1600" dirty="0"/>
          </a:p>
          <a:p>
            <a:endParaRPr lang="en-US" altLang="zh-CN" sz="1600" dirty="0"/>
          </a:p>
          <a:p>
            <a:r>
              <a:rPr lang="en-US" altLang="zh-CN" sz="1600" dirty="0"/>
              <a:t>-</a:t>
            </a:r>
            <a:r>
              <a:rPr lang="zh-CN" altLang="en-US" sz="1600" dirty="0"/>
              <a:t> 对内存中所有可能的装载基址位置进行枚举，在每一个可能位置根据函数入口表查找每个函数序言</a:t>
            </a:r>
            <a:endParaRPr lang="en-US" altLang="zh-CN" sz="1600" dirty="0"/>
          </a:p>
          <a:p>
            <a:endParaRPr lang="en-US" altLang="zh-CN" sz="1600" dirty="0"/>
          </a:p>
          <a:p>
            <a:r>
              <a:rPr lang="en-US" altLang="zh-CN" sz="1600" dirty="0"/>
              <a:t>-</a:t>
            </a:r>
            <a:r>
              <a:rPr lang="zh-CN" altLang="en-US" sz="1600" dirty="0"/>
              <a:t> 如果一个基址使得较多的函数指针指针匹配上了函数</a:t>
            </a:r>
            <a:endParaRPr lang="en-US" altLang="zh-CN" sz="1600" dirty="0"/>
          </a:p>
          <a:p>
            <a:r>
              <a:rPr lang="zh-CN" altLang="en-US" sz="1600" dirty="0"/>
              <a:t>那么估计这个地址为装载基址。</a:t>
            </a:r>
          </a:p>
        </p:txBody>
      </p:sp>
    </p:spTree>
    <p:extLst>
      <p:ext uri="{BB962C8B-B14F-4D97-AF65-F5344CB8AC3E}">
        <p14:creationId xmlns:p14="http://schemas.microsoft.com/office/powerpoint/2010/main" val="4291561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02A1C08-997D-F14E-B5C0-371003E02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7453" y="2394228"/>
            <a:ext cx="4215292" cy="262671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3DD2516-D4ED-024E-94E2-95B0A9C2EB0A}"/>
              </a:ext>
            </a:extLst>
          </p:cNvPr>
          <p:cNvSpPr/>
          <p:nvPr/>
        </p:nvSpPr>
        <p:spPr>
          <a:xfrm>
            <a:off x="247721" y="924645"/>
            <a:ext cx="732444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000" i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先说</a:t>
            </a:r>
            <a:r>
              <a:rPr lang="en-US" altLang="zh-CN" sz="8000" i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x86</a:t>
            </a:r>
            <a:r>
              <a:rPr lang="zh-CN" altLang="en-US" sz="8000" i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</a:t>
            </a:r>
            <a:r>
              <a:rPr lang="en-US" altLang="zh-CN" sz="8000" i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PC</a:t>
            </a:r>
            <a:r>
              <a:rPr lang="zh-CN" altLang="en-US" sz="8000" i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机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72107A5-4218-DF4B-ACCD-78E4D47F09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786"/>
          <a:stretch/>
        </p:blipFill>
        <p:spPr>
          <a:xfrm>
            <a:off x="9808587" y="0"/>
            <a:ext cx="2383414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8B860F6-36C9-304B-B9C9-84D4652B41B9}"/>
              </a:ext>
            </a:extLst>
          </p:cNvPr>
          <p:cNvSpPr/>
          <p:nvPr/>
        </p:nvSpPr>
        <p:spPr>
          <a:xfrm>
            <a:off x="1160573" y="5064274"/>
            <a:ext cx="34039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b="0" i="0" dirty="0">
                <a:solidFill>
                  <a:srgbClr val="555555"/>
                </a:solidFill>
                <a:effectLst/>
                <a:latin typeface="intel-clear"/>
              </a:rPr>
              <a:t>英特尔</a:t>
            </a:r>
            <a:r>
              <a:rPr lang="en-US" altLang="zh-CN" sz="1200" b="0" i="0" dirty="0">
                <a:solidFill>
                  <a:srgbClr val="555555"/>
                </a:solidFill>
                <a:effectLst/>
                <a:latin typeface="intel-clear"/>
              </a:rPr>
              <a:t>® 64 </a:t>
            </a:r>
            <a:r>
              <a:rPr lang="zh-CN" altLang="en-US" sz="1200" b="0" i="0" dirty="0">
                <a:solidFill>
                  <a:srgbClr val="555555"/>
                </a:solidFill>
                <a:effectLst/>
                <a:latin typeface="intel-clear"/>
              </a:rPr>
              <a:t>位和 </a:t>
            </a:r>
            <a:r>
              <a:rPr lang="en" altLang="zh-CN" sz="1200" b="0" i="0" dirty="0">
                <a:solidFill>
                  <a:srgbClr val="555555"/>
                </a:solidFill>
                <a:effectLst/>
                <a:latin typeface="intel-clear"/>
              </a:rPr>
              <a:t>IA-32 </a:t>
            </a:r>
            <a:r>
              <a:rPr lang="zh-CN" altLang="en-US" sz="1200" b="0" i="0" dirty="0">
                <a:solidFill>
                  <a:srgbClr val="555555"/>
                </a:solidFill>
                <a:effectLst/>
                <a:latin typeface="intel-clear"/>
              </a:rPr>
              <a:t>架构开发人员手册：卷 </a:t>
            </a:r>
            <a:r>
              <a:rPr lang="en-US" altLang="zh-CN" sz="1200" b="0" i="0" dirty="0">
                <a:solidFill>
                  <a:srgbClr val="555555"/>
                </a:solidFill>
                <a:effectLst/>
                <a:latin typeface="intel-clear"/>
              </a:rPr>
              <a:t>3</a:t>
            </a:r>
            <a:r>
              <a:rPr lang="en" altLang="zh-CN" sz="1200" b="0" i="0" dirty="0">
                <a:solidFill>
                  <a:srgbClr val="555555"/>
                </a:solidFill>
                <a:effectLst/>
                <a:latin typeface="intel-clear"/>
              </a:rPr>
              <a:t>A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5CC3509-727D-DD4A-B731-D71DAC41C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00" y="2248084"/>
            <a:ext cx="5468449" cy="284274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B058348-9D6C-374E-875B-C476EBFA87EF}"/>
              </a:ext>
            </a:extLst>
          </p:cNvPr>
          <p:cNvSpPr txBox="1"/>
          <p:nvPr/>
        </p:nvSpPr>
        <p:spPr>
          <a:xfrm>
            <a:off x="6893931" y="5090830"/>
            <a:ext cx="1356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x86</a:t>
            </a:r>
            <a:r>
              <a:rPr kumimoji="1"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kumimoji="1"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CPU</a:t>
            </a:r>
            <a:r>
              <a:rPr kumimoji="1"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模式切换</a:t>
            </a:r>
          </a:p>
        </p:txBody>
      </p:sp>
    </p:spTree>
    <p:extLst>
      <p:ext uri="{BB962C8B-B14F-4D97-AF65-F5344CB8AC3E}">
        <p14:creationId xmlns:p14="http://schemas.microsoft.com/office/powerpoint/2010/main" val="4030503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FED81A34-BBDD-FB45-B1DF-1288AD4694E1}"/>
              </a:ext>
            </a:extLst>
          </p:cNvPr>
          <p:cNvSpPr txBox="1"/>
          <p:nvPr/>
        </p:nvSpPr>
        <p:spPr>
          <a:xfrm>
            <a:off x="1137766" y="3429000"/>
            <a:ext cx="65790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-</a:t>
            </a:r>
            <a:r>
              <a:rPr lang="zh-CN" altLang="en-US" sz="2400" dirty="0"/>
              <a:t> 基于字符串地址集合的装载基址定位 </a:t>
            </a:r>
          </a:p>
          <a:p>
            <a:r>
              <a:rPr lang="en-US" altLang="zh-CN" sz="2400" dirty="0"/>
              <a:t>-</a:t>
            </a:r>
            <a:r>
              <a:rPr lang="zh-CN" altLang="en-US" sz="2400" dirty="0"/>
              <a:t> 基于文字池匹配的装载基址定位 </a:t>
            </a:r>
          </a:p>
          <a:p>
            <a:r>
              <a:rPr lang="en-US" altLang="zh-CN" sz="2400" dirty="0"/>
              <a:t>-</a:t>
            </a:r>
            <a:r>
              <a:rPr lang="zh-CN" altLang="en-US" sz="2400" dirty="0"/>
              <a:t> 基于字符串存储长度分组匹配的装载基址定位</a:t>
            </a:r>
            <a:endParaRPr lang="en-US" altLang="zh-CN" sz="24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DED7F7B-7FED-9942-9C22-C6540418356A}"/>
              </a:ext>
            </a:extLst>
          </p:cNvPr>
          <p:cNvSpPr txBox="1"/>
          <p:nvPr/>
        </p:nvSpPr>
        <p:spPr>
          <a:xfrm>
            <a:off x="1081924" y="1703157"/>
            <a:ext cx="9842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/>
              <a:t>剩下三种办法就是根据字符串在代码中的一些使用性质，如引用偏移，长度啥的，进行的分析：</a:t>
            </a:r>
          </a:p>
        </p:txBody>
      </p:sp>
    </p:spTree>
    <p:extLst>
      <p:ext uri="{BB962C8B-B14F-4D97-AF65-F5344CB8AC3E}">
        <p14:creationId xmlns:p14="http://schemas.microsoft.com/office/powerpoint/2010/main" val="2689660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B8C0C76-D984-F043-BBEA-FA276C4C14E3}"/>
              </a:ext>
            </a:extLst>
          </p:cNvPr>
          <p:cNvSpPr/>
          <p:nvPr/>
        </p:nvSpPr>
        <p:spPr>
          <a:xfrm>
            <a:off x="529961" y="970517"/>
            <a:ext cx="494398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sz="24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ARM</a:t>
            </a:r>
            <a:r>
              <a:rPr lang="zh-CN" altLang="en-US" sz="24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设备固件装载基址定位的研究</a:t>
            </a:r>
            <a:endParaRPr lang="en-US" altLang="zh-CN" sz="2400" dirty="0">
              <a:solidFill>
                <a:srgbClr val="33333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>
              <a:solidFill>
                <a:srgbClr val="33333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dirty="0"/>
              <a:t>这篇文章解决的问题就是：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b="1" dirty="0">
                <a:solidFill>
                  <a:srgbClr val="FF0000"/>
                </a:solidFill>
              </a:rPr>
              <a:t>在只有这个二进制文件本身时，利用其自身的一些性质，分析出其加载地址</a:t>
            </a:r>
            <a:r>
              <a:rPr kumimoji="1" lang="zh-CN" altLang="en-US" dirty="0">
                <a:solidFill>
                  <a:srgbClr val="FF0000"/>
                </a:solidFill>
              </a:rPr>
              <a:t>。</a:t>
            </a:r>
            <a:endParaRPr kumimoji="1" lang="en-US" altLang="zh-CN" dirty="0">
              <a:solidFill>
                <a:srgbClr val="FF0000"/>
              </a:solidFill>
            </a:endParaRPr>
          </a:p>
          <a:p>
            <a:endParaRPr lang="en-US" altLang="zh-CN" dirty="0">
              <a:solidFill>
                <a:srgbClr val="33333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/>
          </a:p>
          <a:p>
            <a:r>
              <a:rPr lang="zh-CN" altLang="en-US" dirty="0"/>
              <a:t>利用的性质：</a:t>
            </a:r>
            <a:endParaRPr lang="en-US" altLang="zh-CN" dirty="0"/>
          </a:p>
          <a:p>
            <a:endParaRPr lang="en-US" altLang="zh-CN" dirty="0"/>
          </a:p>
          <a:p>
            <a:pPr marL="342900" indent="-342900">
              <a:buAutoNum type="arabicPeriod"/>
            </a:pPr>
            <a:r>
              <a:rPr lang="zh-CN" altLang="en-US" dirty="0"/>
              <a:t>利用序言来识别函数</a:t>
            </a:r>
            <a:endParaRPr lang="en-US" altLang="zh-CN" dirty="0"/>
          </a:p>
          <a:p>
            <a:r>
              <a:rPr lang="en-US" altLang="zh-CN" dirty="0"/>
              <a:t>2.</a:t>
            </a:r>
            <a:r>
              <a:rPr lang="zh-CN" altLang="en-US" dirty="0"/>
              <a:t>   利用了代码开发时的函数表的特征</a:t>
            </a:r>
            <a:endParaRPr lang="en-US" altLang="zh-CN" dirty="0"/>
          </a:p>
          <a:p>
            <a:r>
              <a:rPr lang="en-US" altLang="zh-CN" dirty="0"/>
              <a:t>3.</a:t>
            </a:r>
            <a:r>
              <a:rPr lang="zh-CN" altLang="en-US" dirty="0"/>
              <a:t>   利用了函数指针与函数的关系对应</a:t>
            </a:r>
            <a:endParaRPr lang="en-US" altLang="zh-CN" dirty="0"/>
          </a:p>
          <a:p>
            <a:r>
              <a:rPr lang="en-US" altLang="zh-CN" dirty="0"/>
              <a:t>4.</a:t>
            </a:r>
            <a:r>
              <a:rPr lang="zh-CN" altLang="en-US" dirty="0"/>
              <a:t>   利用了字符串的引用，长度等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9462126-4BEF-904A-9C32-643A056F30AA}"/>
              </a:ext>
            </a:extLst>
          </p:cNvPr>
          <p:cNvSpPr txBox="1"/>
          <p:nvPr/>
        </p:nvSpPr>
        <p:spPr>
          <a:xfrm>
            <a:off x="464944" y="1178502"/>
            <a:ext cx="5173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dirty="0"/>
          </a:p>
          <a:p>
            <a:endParaRPr kumimoji="1" lang="en-US" altLang="zh-CN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517700D-DC07-7D47-B68F-31904A055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47516"/>
            <a:ext cx="5734355" cy="3785652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4F000C3-DC73-D04A-B68D-1B468A5D95EA}"/>
              </a:ext>
            </a:extLst>
          </p:cNvPr>
          <p:cNvSpPr/>
          <p:nvPr/>
        </p:nvSpPr>
        <p:spPr>
          <a:xfrm>
            <a:off x="6563548" y="5412623"/>
            <a:ext cx="4799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4</a:t>
            </a:r>
            <a:r>
              <a:rPr lang="zh-CN" altLang="en-US" dirty="0"/>
              <a:t>种定位装载基址方法成功率和平均时间对比 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BC4DDA7-9ADB-E74C-9099-0BDD8B0A17DE}"/>
              </a:ext>
            </a:extLst>
          </p:cNvPr>
          <p:cNvSpPr/>
          <p:nvPr/>
        </p:nvSpPr>
        <p:spPr>
          <a:xfrm>
            <a:off x="529961" y="5191079"/>
            <a:ext cx="45095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/>
              <a:t>介绍一个</a:t>
            </a:r>
            <a:r>
              <a:rPr lang="en" altLang="zh-CN" sz="1400" dirty="0"/>
              <a:t>ARM</a:t>
            </a:r>
            <a:r>
              <a:rPr lang="zh-CN" altLang="en-US" sz="1400" dirty="0"/>
              <a:t>固件加载基址定位器</a:t>
            </a:r>
            <a:endParaRPr lang="en-US" altLang="zh-CN" sz="1400" dirty="0"/>
          </a:p>
          <a:p>
            <a:r>
              <a:rPr lang="zh-CN" altLang="en-US" sz="1400" dirty="0"/>
              <a:t>https://mp.weixin.qq.com/s/c0BGLzGX4pLtMl4TYAUKTw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EBE7394-A37B-5F48-AE1E-05E1C77691CD}"/>
              </a:ext>
            </a:extLst>
          </p:cNvPr>
          <p:cNvSpPr/>
          <p:nvPr/>
        </p:nvSpPr>
        <p:spPr>
          <a:xfrm>
            <a:off x="529961" y="5628067"/>
            <a:ext cx="38523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sz="1400" dirty="0">
                <a:hlinkClick r:id="rId4"/>
              </a:rPr>
              <a:t>https://github.com/MagpieRYL/arm32_base_loc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036198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B220D2-6A39-284E-9DFA-5F7A83364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58" y="88595"/>
            <a:ext cx="4255750" cy="232357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9B82F9D-840B-6C46-9F86-BA7C28E13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58" y="2059944"/>
            <a:ext cx="4255750" cy="213220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84385F1-F688-004D-BD3D-A35C0F0DC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286" y="4155257"/>
            <a:ext cx="4270359" cy="21322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3C45A59-AF8B-D44E-A184-AA42FCD2F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6740" y="87682"/>
            <a:ext cx="3951961" cy="119031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8341919-74F1-9246-BA27-9993E39E62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8437" y="1221760"/>
            <a:ext cx="3956499" cy="184098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C0A4166-A0F8-7544-BC84-5F7F339399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4044" y="2870350"/>
            <a:ext cx="3951961" cy="176090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29A407-3E73-3B4F-A00A-1D3D05234D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008" y="4481874"/>
            <a:ext cx="4120145" cy="18055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691DD9B-D48F-1642-B58C-55655E1672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8701" y="88595"/>
            <a:ext cx="3742796" cy="14496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9A8A074-E22D-B941-BC03-2EE6AF2A74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6006" y="1539259"/>
            <a:ext cx="3735492" cy="173442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179447B-2772-0946-82C3-24069BF58C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06006" y="3273686"/>
            <a:ext cx="3745848" cy="17843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20E1CD3-FFB0-6A48-B77E-1E14E066C0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06004" y="3967504"/>
            <a:ext cx="3745847" cy="2319777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18666D68-2242-814A-8E76-4E1C878D9B2F}"/>
              </a:ext>
            </a:extLst>
          </p:cNvPr>
          <p:cNvSpPr/>
          <p:nvPr/>
        </p:nvSpPr>
        <p:spPr>
          <a:xfrm>
            <a:off x="3703934" y="6391371"/>
            <a:ext cx="4623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dirty="0">
                <a:hlinkClick r:id="rId13"/>
              </a:rPr>
              <a:t>https://www.sohu.com/a/250208780_185201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0169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75D0F9-4C6E-2646-BB81-D879D8392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74" y="1851341"/>
            <a:ext cx="11188700" cy="40767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E689736-399E-E542-8291-E1F000E28A56}"/>
              </a:ext>
            </a:extLst>
          </p:cNvPr>
          <p:cNvSpPr txBox="1"/>
          <p:nvPr/>
        </p:nvSpPr>
        <p:spPr>
          <a:xfrm>
            <a:off x="704074" y="1026083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b="1" dirty="0"/>
              <a:t>另外这篇论文还提到：</a:t>
            </a:r>
          </a:p>
        </p:txBody>
      </p:sp>
    </p:spTree>
    <p:extLst>
      <p:ext uri="{BB962C8B-B14F-4D97-AF65-F5344CB8AC3E}">
        <p14:creationId xmlns:p14="http://schemas.microsoft.com/office/powerpoint/2010/main" val="1122489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FED81A34-BBDD-FB45-B1DF-1288AD4694E1}"/>
              </a:ext>
            </a:extLst>
          </p:cNvPr>
          <p:cNvSpPr txBox="1"/>
          <p:nvPr/>
        </p:nvSpPr>
        <p:spPr>
          <a:xfrm>
            <a:off x="244216" y="1591732"/>
            <a:ext cx="48510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b="1" dirty="0"/>
              <a:t>固件提取练习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C592C7C-FAFD-A448-BC35-CD320568D95C}"/>
              </a:ext>
            </a:extLst>
          </p:cNvPr>
          <p:cNvSpPr/>
          <p:nvPr/>
        </p:nvSpPr>
        <p:spPr>
          <a:xfrm>
            <a:off x="320998" y="2924351"/>
            <a:ext cx="112939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zh-CN" altLang="en-US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看雪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2018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峰会回顾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_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智能设备漏洞挖掘中几个突破点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(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内有十种固件提取方法和首次公开</a:t>
            </a:r>
            <a:r>
              <a:rPr lang="en" altLang="zh-CN" b="1" i="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uboot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提取固件方法）</a:t>
            </a:r>
            <a:endParaRPr lang="en-US" altLang="zh-CN" b="1" i="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  <a:p>
            <a:pPr latinLnBrk="1"/>
            <a:r>
              <a:rPr lang="en" altLang="zh-CN" dirty="0">
                <a:hlinkClick r:id="rId2"/>
              </a:rPr>
              <a:t>https://bbs.pediy.com/thread-230095.htm</a:t>
            </a:r>
            <a:endParaRPr lang="en" altLang="zh-CN" dirty="0"/>
          </a:p>
          <a:p>
            <a:pPr latinLnBrk="1"/>
            <a:r>
              <a:rPr lang="zh-CN" altLang="en-US" dirty="0"/>
              <a:t>物联网硬件安全分析基础</a:t>
            </a:r>
            <a:r>
              <a:rPr lang="en-US" altLang="zh-CN" dirty="0"/>
              <a:t>-</a:t>
            </a:r>
            <a:r>
              <a:rPr lang="zh-CN" altLang="en-US" dirty="0"/>
              <a:t>固件提取</a:t>
            </a:r>
          </a:p>
          <a:p>
            <a:pPr latinLnBrk="1"/>
            <a:r>
              <a:rPr lang="en" altLang="zh-CN" dirty="0">
                <a:hlinkClick r:id="rId3"/>
              </a:rPr>
              <a:t>https://paper.seebug.org/468/</a:t>
            </a:r>
            <a:endParaRPr lang="en" altLang="zh-CN" dirty="0"/>
          </a:p>
          <a:p>
            <a:pPr latinLnBrk="1"/>
            <a:r>
              <a:rPr lang="en" altLang="zh-CN" b="1" dirty="0"/>
              <a:t>IOT </a:t>
            </a:r>
            <a:r>
              <a:rPr lang="zh-CN" altLang="en-US" b="1" dirty="0"/>
              <a:t>安全实战资料收集整合</a:t>
            </a:r>
          </a:p>
          <a:p>
            <a:pPr latinLnBrk="1"/>
            <a:r>
              <a:rPr lang="en" altLang="zh-CN" dirty="0">
                <a:hlinkClick r:id="rId4"/>
              </a:rPr>
              <a:t>https://github.com/H4lo/IOT_Articles_Collection/blob/master/Collection.md</a:t>
            </a:r>
            <a:endParaRPr lang="zh-CN" altLang="en-US" b="1" i="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057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2DA3C633-B16C-0B49-9F23-52069AA77034}"/>
              </a:ext>
            </a:extLst>
          </p:cNvPr>
          <p:cNvSpPr/>
          <p:nvPr/>
        </p:nvSpPr>
        <p:spPr>
          <a:xfrm>
            <a:off x="453620" y="3927678"/>
            <a:ext cx="62712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i="0" dirty="0">
                <a:solidFill>
                  <a:srgbClr val="344C67"/>
                </a:solidFill>
                <a:effectLst/>
                <a:latin typeface="Lato"/>
              </a:rPr>
              <a:t>施耐德</a:t>
            </a:r>
            <a:r>
              <a:rPr lang="en" altLang="zh-CN" sz="1600" b="1" i="0" dirty="0">
                <a:solidFill>
                  <a:srgbClr val="344C67"/>
                </a:solidFill>
                <a:effectLst/>
                <a:latin typeface="Lato"/>
              </a:rPr>
              <a:t>NOE77101</a:t>
            </a:r>
            <a:r>
              <a:rPr lang="zh-CN" altLang="en-US" sz="1600" b="1" i="0" dirty="0">
                <a:solidFill>
                  <a:srgbClr val="344C67"/>
                </a:solidFill>
                <a:effectLst/>
                <a:latin typeface="Lato"/>
              </a:rPr>
              <a:t>以太网模块固件逆向及后门挖掘</a:t>
            </a:r>
            <a:endParaRPr lang="en-US" altLang="zh-CN" sz="1600" b="1" i="0" dirty="0">
              <a:solidFill>
                <a:srgbClr val="344C67"/>
              </a:solidFill>
              <a:effectLst/>
              <a:latin typeface="Lato"/>
            </a:endParaRPr>
          </a:p>
          <a:p>
            <a:r>
              <a:rPr lang="en" altLang="zh-CN" sz="1600" dirty="0">
                <a:hlinkClick r:id="rId2"/>
              </a:rPr>
              <a:t>https://kabeor.cn</a:t>
            </a:r>
            <a:r>
              <a:rPr lang="en-US" altLang="zh-CN" sz="1600" dirty="0">
                <a:hlinkClick r:id="rId2"/>
              </a:rPr>
              <a:t>/</a:t>
            </a:r>
            <a:r>
              <a:rPr lang="zh-CN" altLang="en-US" sz="1600" dirty="0">
                <a:hlinkClick r:id="rId2"/>
              </a:rPr>
              <a:t>施耐德</a:t>
            </a:r>
            <a:r>
              <a:rPr lang="en" altLang="zh-CN" sz="1600" dirty="0">
                <a:hlinkClick r:id="rId2"/>
              </a:rPr>
              <a:t>NOE77101</a:t>
            </a:r>
            <a:r>
              <a:rPr lang="zh-CN" altLang="en-US" sz="1600" dirty="0">
                <a:hlinkClick r:id="rId2"/>
              </a:rPr>
              <a:t>以太网模块固件逆向及后门挖掘</a:t>
            </a:r>
            <a:r>
              <a:rPr lang="en" altLang="zh-CN" sz="1600" dirty="0">
                <a:hlinkClick r:id="rId2"/>
              </a:rPr>
              <a:t>/</a:t>
            </a:r>
            <a:endParaRPr lang="zh-CN" altLang="en-US" sz="1600" b="1" i="0" dirty="0">
              <a:solidFill>
                <a:srgbClr val="344C67"/>
              </a:solidFill>
              <a:effectLst/>
              <a:latin typeface="Lato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C272B38-DC3A-064D-950B-D987CC0E555F}"/>
              </a:ext>
            </a:extLst>
          </p:cNvPr>
          <p:cNvSpPr/>
          <p:nvPr/>
        </p:nvSpPr>
        <p:spPr>
          <a:xfrm>
            <a:off x="453620" y="3359365"/>
            <a:ext cx="40206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0" i="0" dirty="0">
                <a:solidFill>
                  <a:srgbClr val="444444"/>
                </a:solidFill>
                <a:effectLst/>
                <a:latin typeface="Lato"/>
              </a:rPr>
              <a:t>工控安全入门（五）</a:t>
            </a:r>
            <a:r>
              <a:rPr lang="en-US" altLang="zh-CN" sz="1600" b="0" i="0" dirty="0">
                <a:solidFill>
                  <a:srgbClr val="444444"/>
                </a:solidFill>
                <a:effectLst/>
                <a:latin typeface="Lato"/>
              </a:rPr>
              <a:t>—— </a:t>
            </a:r>
            <a:r>
              <a:rPr lang="en" altLang="zh-CN" sz="1600" b="0" i="0" dirty="0">
                <a:solidFill>
                  <a:srgbClr val="444444"/>
                </a:solidFill>
                <a:effectLst/>
                <a:latin typeface="Lato"/>
              </a:rPr>
              <a:t>plc</a:t>
            </a:r>
            <a:r>
              <a:rPr lang="zh-CN" altLang="en-US" sz="1600" b="0" i="0" dirty="0">
                <a:solidFill>
                  <a:srgbClr val="444444"/>
                </a:solidFill>
                <a:effectLst/>
                <a:latin typeface="Lato"/>
              </a:rPr>
              <a:t>逆向初探</a:t>
            </a:r>
            <a:endParaRPr lang="en-US" altLang="zh-CN" sz="1600" b="0" i="0" dirty="0">
              <a:solidFill>
                <a:srgbClr val="444444"/>
              </a:solidFill>
              <a:effectLst/>
              <a:latin typeface="Lato"/>
            </a:endParaRPr>
          </a:p>
          <a:p>
            <a:r>
              <a:rPr lang="en" altLang="zh-CN" sz="1600" dirty="0">
                <a:hlinkClick r:id="rId3"/>
              </a:rPr>
              <a:t>https://www.anquanke.com/post/id/187792</a:t>
            </a:r>
            <a:endParaRPr lang="zh-CN" altLang="en-US" sz="1600" b="0" i="0" dirty="0">
              <a:solidFill>
                <a:srgbClr val="444444"/>
              </a:solidFill>
              <a:effectLst/>
              <a:latin typeface="Lato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91D7A2A-8AAF-3443-B99D-12CD4455AB11}"/>
              </a:ext>
            </a:extLst>
          </p:cNvPr>
          <p:cNvSpPr/>
          <p:nvPr/>
        </p:nvSpPr>
        <p:spPr>
          <a:xfrm>
            <a:off x="453620" y="4493173"/>
            <a:ext cx="50978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sz="1600" b="1" i="0" dirty="0" err="1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VXWorks</a:t>
            </a:r>
            <a:r>
              <a:rPr lang="en" altLang="zh-CN" sz="1600" b="1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sz="1600" b="1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固件 </a:t>
            </a:r>
            <a:r>
              <a:rPr lang="en" altLang="zh-CN" sz="1600" b="1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NOE-711 </a:t>
            </a:r>
            <a:r>
              <a:rPr lang="zh-CN" altLang="en-US" sz="1600" b="1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后门账号漏洞分析</a:t>
            </a:r>
            <a:endParaRPr lang="en-US" altLang="zh-CN" sz="1600" b="1" i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" altLang="zh-CN" sz="1600" dirty="0">
                <a:hlinkClick r:id="rId4"/>
              </a:rPr>
              <a:t>https://blog.csdn.net/homewm/article/details/90515507</a:t>
            </a:r>
            <a:endParaRPr lang="zh-CN" altLang="en-US" sz="1600" b="1" i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B59B376-CE61-E548-B7B4-A62928A9A0DD}"/>
              </a:ext>
            </a:extLst>
          </p:cNvPr>
          <p:cNvSpPr/>
          <p:nvPr/>
        </p:nvSpPr>
        <p:spPr>
          <a:xfrm>
            <a:off x="453620" y="5077948"/>
            <a:ext cx="49872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sz="16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VxWorks</a:t>
            </a:r>
            <a:r>
              <a:rPr lang="zh-CN" altLang="en-US" sz="16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固件分析方法总结</a:t>
            </a:r>
            <a:endParaRPr lang="en-US" altLang="zh-CN" sz="1600" b="1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r>
              <a:rPr lang="en" altLang="zh-CN" sz="1600" dirty="0">
                <a:hlinkClick r:id="rId5"/>
              </a:rPr>
              <a:t>https://www.cnblogs.com/yangmzh3/p/11214451.html</a:t>
            </a:r>
            <a:endParaRPr lang="zh-CN" altLang="en-US" sz="16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1283C73-94F0-3749-B2CD-C9E88A10AE4E}"/>
              </a:ext>
            </a:extLst>
          </p:cNvPr>
          <p:cNvSpPr/>
          <p:nvPr/>
        </p:nvSpPr>
        <p:spPr>
          <a:xfrm>
            <a:off x="453620" y="5662723"/>
            <a:ext cx="38811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sz="1600" b="1" i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D-Link DIR-882 </a:t>
            </a:r>
            <a:r>
              <a:rPr lang="zh-CN" altLang="en-US" sz="1600" b="1" i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路由器加密固件的解密</a:t>
            </a:r>
            <a:endParaRPr lang="en-US" altLang="zh-CN" sz="1600" b="1" i="0" dirty="0">
              <a:solidFill>
                <a:srgbClr val="333333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" altLang="zh-CN" sz="1600" dirty="0">
                <a:hlinkClick r:id="rId6"/>
              </a:rPr>
              <a:t>https://www.4hou.com/posts/M5G1</a:t>
            </a:r>
            <a:endParaRPr lang="zh-CN" altLang="en-US" sz="1600" b="1" i="0" dirty="0">
              <a:solidFill>
                <a:srgbClr val="333333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75BDA69-7C86-C148-A04A-2E86F3EC3694}"/>
              </a:ext>
            </a:extLst>
          </p:cNvPr>
          <p:cNvSpPr/>
          <p:nvPr/>
        </p:nvSpPr>
        <p:spPr>
          <a:xfrm>
            <a:off x="453620" y="2792214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600" dirty="0"/>
              <a:t>工控漏洞挖掘方法之固件逆向分析 </a:t>
            </a:r>
            <a:endParaRPr lang="en-US" altLang="zh-CN" sz="1600" dirty="0"/>
          </a:p>
          <a:p>
            <a:r>
              <a:rPr lang="en" altLang="zh-CN" sz="1600" dirty="0">
                <a:hlinkClick r:id="rId7"/>
              </a:rPr>
              <a:t>https://paper.seebug.org/613/</a:t>
            </a:r>
            <a:endParaRPr lang="zh-CN" altLang="en-US" sz="16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ED81A34-BBDD-FB45-B1DF-1288AD4694E1}"/>
              </a:ext>
            </a:extLst>
          </p:cNvPr>
          <p:cNvSpPr txBox="1"/>
          <p:nvPr/>
        </p:nvSpPr>
        <p:spPr>
          <a:xfrm>
            <a:off x="320998" y="335304"/>
            <a:ext cx="48013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b="1" dirty="0"/>
              <a:t>固件分析练习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121B18A-1E01-834B-BFD9-185090BC9C3D}"/>
              </a:ext>
            </a:extLst>
          </p:cNvPr>
          <p:cNvSpPr txBox="1"/>
          <p:nvPr/>
        </p:nvSpPr>
        <p:spPr>
          <a:xfrm>
            <a:off x="453620" y="1474077"/>
            <a:ext cx="68788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哪些</a:t>
            </a:r>
            <a:r>
              <a:rPr kumimoji="1" lang="en-US" altLang="zh-CN" dirty="0" err="1"/>
              <a:t>binwalk</a:t>
            </a:r>
            <a:r>
              <a:rPr kumimoji="1" lang="zh-CN" altLang="en-US" dirty="0"/>
              <a:t>出来就可以直接分析文件系统中的代码的？</a:t>
            </a:r>
            <a:endParaRPr kumimoji="1" lang="en-US" altLang="zh-CN" dirty="0"/>
          </a:p>
          <a:p>
            <a:r>
              <a:rPr kumimoji="1" lang="zh-CN" altLang="en-US" dirty="0"/>
              <a:t>哪些是本身加密的，需要解密后才能</a:t>
            </a:r>
            <a:r>
              <a:rPr kumimoji="1" lang="en-US" altLang="zh-CN" dirty="0" err="1"/>
              <a:t>binwalk</a:t>
            </a:r>
            <a:r>
              <a:rPr kumimoji="1" lang="zh-CN" altLang="en-US" dirty="0"/>
              <a:t>的？</a:t>
            </a:r>
            <a:endParaRPr kumimoji="1" lang="en-US" altLang="zh-CN" dirty="0"/>
          </a:p>
          <a:p>
            <a:r>
              <a:rPr kumimoji="1" lang="zh-CN" altLang="en-US" dirty="0"/>
              <a:t>哪些不是要研究文件系统的，而是直接研究无文件结构的代码的？</a:t>
            </a:r>
          </a:p>
        </p:txBody>
      </p:sp>
    </p:spTree>
    <p:extLst>
      <p:ext uri="{BB962C8B-B14F-4D97-AF65-F5344CB8AC3E}">
        <p14:creationId xmlns:p14="http://schemas.microsoft.com/office/powerpoint/2010/main" val="2940268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FED81A34-BBDD-FB45-B1DF-1288AD4694E1}"/>
              </a:ext>
            </a:extLst>
          </p:cNvPr>
          <p:cNvSpPr txBox="1"/>
          <p:nvPr/>
        </p:nvSpPr>
        <p:spPr>
          <a:xfrm>
            <a:off x="320998" y="335304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b="1" dirty="0"/>
              <a:t>其他阅读</a:t>
            </a:r>
            <a:endParaRPr kumimoji="1" lang="en-US" altLang="zh-CN" sz="6000" b="1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6A57625-C522-E14C-91E2-44A8A36D369F}"/>
              </a:ext>
            </a:extLst>
          </p:cNvPr>
          <p:cNvSpPr/>
          <p:nvPr/>
        </p:nvSpPr>
        <p:spPr>
          <a:xfrm>
            <a:off x="320998" y="1458518"/>
            <a:ext cx="824588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sz="1400" b="1" i="0" dirty="0">
                <a:solidFill>
                  <a:srgbClr val="1A1A1A"/>
                </a:solidFill>
                <a:effectLst/>
                <a:latin typeface="-apple-system"/>
              </a:rPr>
              <a:t>Arm</a:t>
            </a:r>
            <a:r>
              <a:rPr lang="zh-CN" altLang="en-US" sz="1400" b="1" i="0" dirty="0">
                <a:solidFill>
                  <a:srgbClr val="1A1A1A"/>
                </a:solidFill>
                <a:effectLst/>
                <a:latin typeface="-apple-system"/>
              </a:rPr>
              <a:t>公司再次重拳反制</a:t>
            </a:r>
            <a:r>
              <a:rPr lang="en" altLang="zh-CN" sz="1400" b="1" i="0" dirty="0">
                <a:solidFill>
                  <a:srgbClr val="1A1A1A"/>
                </a:solidFill>
                <a:effectLst/>
                <a:latin typeface="-apple-system"/>
              </a:rPr>
              <a:t>RISC-V</a:t>
            </a:r>
            <a:r>
              <a:rPr lang="zh-CN" altLang="en-US" sz="1400" b="1" i="0" dirty="0">
                <a:solidFill>
                  <a:srgbClr val="1A1A1A"/>
                </a:solidFill>
                <a:effectLst/>
                <a:latin typeface="-apple-system"/>
              </a:rPr>
              <a:t>架构，中国芯片厂商们该何去何从</a:t>
            </a:r>
            <a:endParaRPr lang="en-US" altLang="zh-CN" sz="1400" b="1" i="0" dirty="0">
              <a:solidFill>
                <a:srgbClr val="1A1A1A"/>
              </a:solidFill>
              <a:effectLst/>
              <a:latin typeface="-apple-system"/>
            </a:endParaRPr>
          </a:p>
          <a:p>
            <a:r>
              <a:rPr lang="en" altLang="zh-CN" sz="1400" dirty="0">
                <a:hlinkClick r:id="rId2"/>
              </a:rPr>
              <a:t>https://zhuanlan.zhihu.com/p/86095370</a:t>
            </a:r>
            <a:endParaRPr lang="en" altLang="zh-CN" sz="1400" dirty="0"/>
          </a:p>
          <a:p>
            <a:r>
              <a:rPr lang="en-US" altLang="zh-CN" sz="1400" b="1" dirty="0" err="1"/>
              <a:t>Uboot</a:t>
            </a:r>
            <a:r>
              <a:rPr lang="zh-CN" altLang="en-US" sz="1400" b="1" dirty="0"/>
              <a:t>和内核到底是什么（从系统启动角度看）</a:t>
            </a:r>
            <a:endParaRPr lang="zh-CN" altLang="en-US" sz="1400" dirty="0"/>
          </a:p>
          <a:p>
            <a:r>
              <a:rPr lang="en" altLang="zh-CN" sz="1400" dirty="0">
                <a:hlinkClick r:id="rId3"/>
              </a:rPr>
              <a:t>http://blog.chinaaet.com/weiqi7777/p/5100051034</a:t>
            </a:r>
            <a:endParaRPr lang="en" altLang="zh-CN" sz="1400" dirty="0"/>
          </a:p>
          <a:p>
            <a:r>
              <a:rPr lang="en" altLang="zh-CN" sz="1400" b="1" dirty="0" err="1"/>
              <a:t>xloader</a:t>
            </a:r>
            <a:r>
              <a:rPr lang="zh-CN" altLang="en-US" sz="1400" b="1" dirty="0"/>
              <a:t>概念</a:t>
            </a:r>
          </a:p>
          <a:p>
            <a:r>
              <a:rPr lang="en" altLang="zh-CN" sz="1400" dirty="0">
                <a:hlinkClick r:id="rId4"/>
              </a:rPr>
              <a:t>https://blog.csdn.net/qq_26620783/article/details/80207800</a:t>
            </a:r>
            <a:endParaRPr lang="en" altLang="zh-CN" sz="1400" dirty="0"/>
          </a:p>
          <a:p>
            <a:r>
              <a:rPr lang="en" altLang="zh-CN" sz="1400" b="1" dirty="0"/>
              <a:t>ARM</a:t>
            </a:r>
            <a:r>
              <a:rPr lang="zh-CN" altLang="en-US" sz="1400" b="1" dirty="0"/>
              <a:t>芯片上电取第一条指令流程</a:t>
            </a:r>
          </a:p>
          <a:p>
            <a:r>
              <a:rPr lang="en" altLang="zh-CN" sz="1400" dirty="0">
                <a:hlinkClick r:id="rId5"/>
              </a:rPr>
              <a:t>https://blog.csdn.net/don_chiang709/article/details/89220088</a:t>
            </a:r>
            <a:endParaRPr lang="en" altLang="zh-CN" sz="1400" dirty="0"/>
          </a:p>
          <a:p>
            <a:r>
              <a:rPr lang="zh-CN" altLang="en-US" sz="1400" b="1" dirty="0"/>
              <a:t>真假</a:t>
            </a:r>
            <a:r>
              <a:rPr lang="en" altLang="zh-CN" sz="1400" b="1" dirty="0" err="1"/>
              <a:t>vmlinux</a:t>
            </a:r>
            <a:r>
              <a:rPr lang="en" altLang="zh-CN" sz="1400" b="1" dirty="0"/>
              <a:t>--</a:t>
            </a:r>
            <a:r>
              <a:rPr lang="zh-CN" altLang="en-US" sz="1400" b="1" dirty="0"/>
              <a:t>由</a:t>
            </a:r>
            <a:r>
              <a:rPr lang="en" altLang="zh-CN" sz="1400" b="1" dirty="0" err="1"/>
              <a:t>vmlinux.bin</a:t>
            </a:r>
            <a:r>
              <a:rPr lang="zh-CN" altLang="en-US" sz="1400" b="1" dirty="0"/>
              <a:t>揭开的秘密</a:t>
            </a:r>
          </a:p>
          <a:p>
            <a:r>
              <a:rPr lang="en" altLang="zh-CN" sz="1400" dirty="0">
                <a:hlinkClick r:id="rId6"/>
              </a:rPr>
              <a:t>https://blog.csdn.net/RichardYSteven/article/details/57973554</a:t>
            </a:r>
            <a:endParaRPr lang="en" altLang="zh-CN" sz="1400" dirty="0"/>
          </a:p>
          <a:p>
            <a:r>
              <a:rPr lang="zh-CN" altLang="en-US" sz="1400" dirty="0"/>
              <a:t>关于</a:t>
            </a:r>
            <a:r>
              <a:rPr lang="en" altLang="zh-CN" sz="1400" dirty="0"/>
              <a:t>Exynos4412 SoC</a:t>
            </a:r>
            <a:r>
              <a:rPr lang="zh-CN" altLang="en-US" sz="1400" dirty="0"/>
              <a:t>的启动分析</a:t>
            </a:r>
          </a:p>
          <a:p>
            <a:r>
              <a:rPr lang="en" altLang="zh-CN" sz="1400" dirty="0">
                <a:hlinkClick r:id="rId7"/>
              </a:rPr>
              <a:t>https://chasinglulu.github.io/2019/05/28/%E5%85%B3%E4%BA%8EExynos4412-SoC%E7%9A%84%E5%90%AF%E5%8A%A8%E5%88%86%E6%9E%90/</a:t>
            </a:r>
            <a:endParaRPr lang="en" altLang="zh-CN" sz="1400" dirty="0"/>
          </a:p>
          <a:p>
            <a:r>
              <a:rPr lang="en" altLang="zh-CN" sz="1400" b="1" dirty="0"/>
              <a:t>on-chip ROM boot</a:t>
            </a:r>
            <a:r>
              <a:rPr lang="zh-CN" altLang="en-US" sz="1400" b="1" dirty="0"/>
              <a:t>的原理分析</a:t>
            </a:r>
          </a:p>
          <a:p>
            <a:r>
              <a:rPr lang="en" altLang="zh-CN" sz="1400" dirty="0">
                <a:hlinkClick r:id="rId8"/>
              </a:rPr>
              <a:t>https://blog.csdn.net/gujintong1110/article/details/44561477</a:t>
            </a:r>
            <a:endParaRPr lang="en" altLang="zh-CN" sz="1400" dirty="0"/>
          </a:p>
          <a:p>
            <a:r>
              <a:rPr lang="en" altLang="zh-CN" sz="1400" b="1" dirty="0"/>
              <a:t>U-Boot</a:t>
            </a:r>
            <a:r>
              <a:rPr lang="zh-CN" altLang="en-US" sz="1400" b="1" dirty="0"/>
              <a:t>移植</a:t>
            </a:r>
            <a:r>
              <a:rPr lang="en-US" altLang="zh-CN" sz="1400" b="1" dirty="0"/>
              <a:t>——</a:t>
            </a:r>
            <a:r>
              <a:rPr lang="zh-CN" altLang="en-US" sz="1400" b="1" dirty="0"/>
              <a:t>链接地址、运行地址、加载地址、存储地址</a:t>
            </a:r>
          </a:p>
          <a:p>
            <a:r>
              <a:rPr lang="en" altLang="zh-CN" sz="1400" dirty="0">
                <a:hlinkClick r:id="rId9"/>
              </a:rPr>
              <a:t>https://blog.csdn.net/Q1302182594/article/details/51413010</a:t>
            </a:r>
            <a:endParaRPr lang="en" altLang="zh-CN" sz="1400" dirty="0"/>
          </a:p>
          <a:p>
            <a:r>
              <a:rPr lang="en" altLang="zh-CN" sz="1400" dirty="0" err="1"/>
              <a:t>vmlinux,vmlinuz,bzimage,zimage,initrd.img</a:t>
            </a:r>
            <a:r>
              <a:rPr lang="zh-CN" altLang="en-US" sz="1400" dirty="0"/>
              <a:t>的区别与联系</a:t>
            </a:r>
            <a:endParaRPr lang="en-US" altLang="zh-CN" sz="1400" dirty="0"/>
          </a:p>
          <a:p>
            <a:r>
              <a:rPr lang="en" altLang="zh-CN" sz="1400" dirty="0">
                <a:hlinkClick r:id="rId10"/>
              </a:rPr>
              <a:t>http://blog.sina.com.cn/s/blog_1315d039a0102vbu1.html</a:t>
            </a:r>
            <a:endParaRPr lang="en" altLang="zh-CN" sz="1400" dirty="0"/>
          </a:p>
          <a:p>
            <a:r>
              <a:rPr lang="zh-CN" altLang="en-US" sz="1400" dirty="0"/>
              <a:t>为什么树莓派等嵌入式 </a:t>
            </a:r>
            <a:r>
              <a:rPr lang="en" altLang="zh-CN" sz="1400" dirty="0"/>
              <a:t>ARM </a:t>
            </a:r>
            <a:r>
              <a:rPr lang="zh-CN" altLang="en-US" sz="1400" dirty="0"/>
              <a:t>平台没有用高通或者 </a:t>
            </a:r>
            <a:r>
              <a:rPr lang="en" altLang="zh-CN" sz="1400" dirty="0"/>
              <a:t>MTK </a:t>
            </a:r>
            <a:r>
              <a:rPr lang="zh-CN" altLang="en-US" sz="1400" dirty="0"/>
              <a:t>等 </a:t>
            </a:r>
            <a:r>
              <a:rPr lang="en" altLang="zh-CN" sz="1400" dirty="0"/>
              <a:t>SoC</a:t>
            </a:r>
            <a:r>
              <a:rPr lang="zh-CN" altLang="en" sz="1400" dirty="0"/>
              <a:t>？</a:t>
            </a:r>
          </a:p>
          <a:p>
            <a:r>
              <a:rPr lang="en" altLang="zh-CN" sz="1400" dirty="0">
                <a:hlinkClick r:id="rId11"/>
              </a:rPr>
              <a:t>https://www.v2ex.com/t/552503</a:t>
            </a:r>
            <a:endParaRPr lang="en" altLang="zh-CN" sz="1400" dirty="0"/>
          </a:p>
          <a:p>
            <a:r>
              <a:rPr lang="en" altLang="zh-CN" sz="1400" b="1" dirty="0" err="1"/>
              <a:t>uboot</a:t>
            </a:r>
            <a:r>
              <a:rPr lang="zh-CN" altLang="en-US" sz="1400" b="1" dirty="0"/>
              <a:t>如何启动内核</a:t>
            </a:r>
          </a:p>
          <a:p>
            <a:r>
              <a:rPr lang="en" altLang="zh-CN" sz="1400" dirty="0">
                <a:hlinkClick r:id="rId12"/>
              </a:rPr>
              <a:t>https://blog.csdn.net/linuxweiyh/article/details/82658924</a:t>
            </a:r>
            <a:endParaRPr lang="en" altLang="zh-CN" sz="1400" dirty="0"/>
          </a:p>
          <a:p>
            <a:endParaRPr lang="zh-CN" altLang="en-US" sz="1400" b="1" i="0" dirty="0">
              <a:solidFill>
                <a:srgbClr val="1A1A1A"/>
              </a:solidFill>
              <a:effectLst/>
              <a:latin typeface="-apple-system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80520D1-8F36-DD4D-8502-775149A2E033}"/>
              </a:ext>
            </a:extLst>
          </p:cNvPr>
          <p:cNvSpPr/>
          <p:nvPr/>
        </p:nvSpPr>
        <p:spPr>
          <a:xfrm>
            <a:off x="7159312" y="2352713"/>
            <a:ext cx="35622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" altLang="zh-CN" dirty="0"/>
          </a:p>
          <a:p>
            <a:r>
              <a:rPr lang="en" altLang="zh-CN" dirty="0">
                <a:hlinkClick r:id="rId13"/>
              </a:rPr>
              <a:t>http://read.pudn.com/downloads95/ebook/383281/Uboot/%E6%9A%A5%E5%BD%82%201.pdf</a:t>
            </a:r>
            <a:endParaRPr lang="en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6A68537-9F53-FA40-AAD2-E0055CF8CA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59312" y="1204417"/>
            <a:ext cx="4381334" cy="138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75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85F6663-D5CD-684A-9B9D-6E356BF73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553" y="4990182"/>
            <a:ext cx="7639354" cy="131438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E229DB5-4601-C24F-B7F8-ED9F56AD2F15}"/>
              </a:ext>
            </a:extLst>
          </p:cNvPr>
          <p:cNvSpPr txBox="1"/>
          <p:nvPr/>
        </p:nvSpPr>
        <p:spPr>
          <a:xfrm>
            <a:off x="409265" y="605048"/>
            <a:ext cx="8432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/>
              <a:t>以</a:t>
            </a:r>
            <a:r>
              <a:rPr kumimoji="1" lang="en-US" altLang="zh-CN" sz="2400" dirty="0"/>
              <a:t>《</a:t>
            </a:r>
            <a:r>
              <a:rPr kumimoji="1" lang="zh-CN" altLang="en-US" sz="2400" dirty="0"/>
              <a:t>一个</a:t>
            </a:r>
            <a:r>
              <a:rPr kumimoji="1" lang="en-US" altLang="zh-CN" sz="2400" dirty="0"/>
              <a:t>64</a:t>
            </a:r>
            <a:r>
              <a:rPr kumimoji="1" lang="zh-CN" altLang="en-US" sz="2400" dirty="0"/>
              <a:t>位操作系统的设计与实现</a:t>
            </a:r>
            <a:r>
              <a:rPr kumimoji="1" lang="en-US" altLang="zh-CN" sz="2400" dirty="0"/>
              <a:t>》</a:t>
            </a:r>
            <a:r>
              <a:rPr kumimoji="1" lang="zh-CN" altLang="en-US" sz="2400" dirty="0"/>
              <a:t>为例，</a:t>
            </a:r>
            <a:r>
              <a:rPr kumimoji="1" lang="en-US" altLang="zh-CN" sz="2400" dirty="0"/>
              <a:t>x86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CPU</a:t>
            </a:r>
            <a:r>
              <a:rPr kumimoji="1" lang="zh-CN" altLang="en-US" sz="2400" dirty="0"/>
              <a:t>的启动</a:t>
            </a:r>
            <a:endParaRPr kumimoji="1" lang="en-US" altLang="zh-CN" sz="2400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0A624BF-29BD-E147-B005-0BF731592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80" y="1492099"/>
            <a:ext cx="2913501" cy="382684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5791D66F-94A8-AC44-A56B-90E8C3F2018D}"/>
              </a:ext>
            </a:extLst>
          </p:cNvPr>
          <p:cNvSpPr/>
          <p:nvPr/>
        </p:nvSpPr>
        <p:spPr>
          <a:xfrm>
            <a:off x="551680" y="5318939"/>
            <a:ext cx="347402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sz="900" b="0" i="0" dirty="0">
                <a:effectLst/>
              </a:rPr>
              <a:t>x86</a:t>
            </a:r>
            <a:r>
              <a:rPr lang="zh-CN" altLang="en-US" sz="900" b="0" i="0" dirty="0">
                <a:effectLst/>
              </a:rPr>
              <a:t>架构的</a:t>
            </a:r>
            <a:r>
              <a:rPr lang="en" altLang="zh-CN" sz="900" b="0" i="0" dirty="0">
                <a:effectLst/>
              </a:rPr>
              <a:t>CPU</a:t>
            </a:r>
            <a:r>
              <a:rPr lang="zh-CN" altLang="en-US" sz="900" b="0" i="0" dirty="0">
                <a:effectLst/>
              </a:rPr>
              <a:t>到底有多少个寄存器？</a:t>
            </a:r>
            <a:endParaRPr lang="en-US" altLang="zh-CN" sz="900" b="0" i="0" dirty="0">
              <a:effectLst/>
            </a:endParaRPr>
          </a:p>
          <a:p>
            <a:r>
              <a:rPr lang="en" altLang="zh-CN" sz="900" dirty="0">
                <a:hlinkClick r:id="rId4"/>
              </a:rPr>
              <a:t>https://xuanxuanblingbling.github.io/ctf/pwn/2020/03/09/register/</a:t>
            </a:r>
            <a:endParaRPr lang="en" altLang="zh-CN" sz="900" dirty="0"/>
          </a:p>
          <a:p>
            <a:endParaRPr lang="en" altLang="zh-CN" sz="900" dirty="0"/>
          </a:p>
          <a:p>
            <a:r>
              <a:rPr lang="en" altLang="zh-CN" sz="900" dirty="0"/>
              <a:t>x86</a:t>
            </a:r>
            <a:r>
              <a:rPr lang="zh-CN" altLang="en-US" sz="900" dirty="0"/>
              <a:t>架构的</a:t>
            </a:r>
            <a:r>
              <a:rPr lang="en" altLang="zh-CN" sz="900" dirty="0"/>
              <a:t>CPU</a:t>
            </a:r>
            <a:r>
              <a:rPr lang="zh-CN" altLang="en-US" sz="900" dirty="0"/>
              <a:t>加电后的第一条指令到底在哪？</a:t>
            </a:r>
          </a:p>
          <a:p>
            <a:r>
              <a:rPr lang="en" altLang="zh-CN" sz="900" dirty="0">
                <a:hlinkClick r:id="rId5"/>
              </a:rPr>
              <a:t>https://xuanxuanblingbling.github.io/ctf/pwn/2020/03/10/bios/</a:t>
            </a:r>
            <a:endParaRPr lang="zh-CN" altLang="en-US" sz="900" b="0" i="0" dirty="0">
              <a:effectLst/>
              <a:latin typeface="Lato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F9ABF60-5107-7743-89B3-16796203D8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7553" y="1438884"/>
            <a:ext cx="7205774" cy="333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87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FC881522-B6A0-F54F-8EDF-C26D4D728F80}"/>
              </a:ext>
            </a:extLst>
          </p:cNvPr>
          <p:cNvSpPr txBox="1"/>
          <p:nvPr/>
        </p:nvSpPr>
        <p:spPr>
          <a:xfrm>
            <a:off x="249487" y="2754714"/>
            <a:ext cx="110291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500" dirty="0"/>
              <a:t>所以</a:t>
            </a:r>
            <a:r>
              <a:rPr kumimoji="1" lang="en-US" altLang="zh-CN" sz="1500" dirty="0"/>
              <a:t>BIOS</a:t>
            </a:r>
            <a:r>
              <a:rPr kumimoji="1" lang="zh-CN" altLang="en-US" sz="1500" dirty="0"/>
              <a:t>可以不知道自己的加载地址，因为线路以及决定好了映射，</a:t>
            </a:r>
            <a:r>
              <a:rPr kumimoji="1" lang="en-US" altLang="zh-CN" sz="1500" dirty="0"/>
              <a:t>CPU</a:t>
            </a:r>
            <a:r>
              <a:rPr kumimoji="1" lang="zh-CN" altLang="en-US" sz="1500" dirty="0"/>
              <a:t>加电就跳过去</a:t>
            </a:r>
            <a:endParaRPr kumimoji="1" lang="en-US" altLang="zh-CN" sz="1500" dirty="0"/>
          </a:p>
          <a:p>
            <a:r>
              <a:rPr kumimoji="1" lang="zh-CN" altLang="en-US" sz="1500" dirty="0"/>
              <a:t>同理</a:t>
            </a:r>
            <a:r>
              <a:rPr kumimoji="1" lang="en-US" altLang="zh-CN" sz="1500" dirty="0"/>
              <a:t>boot</a:t>
            </a:r>
            <a:r>
              <a:rPr kumimoji="1" lang="zh-CN" altLang="en-US" sz="1500" dirty="0"/>
              <a:t>可以不知道自己的加载地址，因为</a:t>
            </a:r>
            <a:r>
              <a:rPr kumimoji="1" lang="en-US" altLang="zh-CN" sz="1500" dirty="0"/>
              <a:t>BIOS</a:t>
            </a:r>
            <a:r>
              <a:rPr kumimoji="1" lang="zh-CN" altLang="en-US" sz="1500" dirty="0"/>
              <a:t>加载的他，并跳过去</a:t>
            </a:r>
            <a:endParaRPr kumimoji="1" lang="en-US" altLang="zh-CN" sz="1500" dirty="0"/>
          </a:p>
          <a:p>
            <a:r>
              <a:rPr kumimoji="1" lang="zh-CN" altLang="en-US" sz="1500" dirty="0"/>
              <a:t>同理</a:t>
            </a:r>
            <a:r>
              <a:rPr kumimoji="1" lang="en-US" altLang="zh-CN" sz="1500" dirty="0"/>
              <a:t>loader</a:t>
            </a:r>
            <a:r>
              <a:rPr kumimoji="1" lang="zh-CN" altLang="en-US" sz="1500" dirty="0"/>
              <a:t>也可以不知道自己的加载地址，因为</a:t>
            </a:r>
            <a:r>
              <a:rPr kumimoji="1" lang="en-US" altLang="zh-CN" sz="1500" dirty="0"/>
              <a:t>boot</a:t>
            </a:r>
            <a:r>
              <a:rPr kumimoji="1" lang="zh-CN" altLang="en-US" sz="1500" dirty="0"/>
              <a:t>加载的他，并跳过去</a:t>
            </a:r>
            <a:endParaRPr kumimoji="1" lang="en-US" altLang="zh-CN" sz="1500" dirty="0"/>
          </a:p>
          <a:p>
            <a:r>
              <a:rPr kumimoji="1" lang="zh-CN" altLang="en-US" sz="1500" dirty="0"/>
              <a:t>同理</a:t>
            </a:r>
            <a:r>
              <a:rPr kumimoji="1" lang="en-US" altLang="zh-CN" sz="1500" dirty="0"/>
              <a:t>kernel</a:t>
            </a:r>
            <a:r>
              <a:rPr kumimoji="1" lang="zh-CN" altLang="en-US" sz="1500" dirty="0"/>
              <a:t>也可以不知道自己的加载地址，因为</a:t>
            </a:r>
            <a:r>
              <a:rPr kumimoji="1" lang="en-US" altLang="zh-CN" sz="1500" dirty="0"/>
              <a:t>loader</a:t>
            </a:r>
            <a:r>
              <a:rPr kumimoji="1" lang="zh-CN" altLang="en-US" sz="1500" dirty="0"/>
              <a:t>加载的他，并跳过去</a:t>
            </a:r>
            <a:endParaRPr kumimoji="1" lang="en-US" altLang="zh-CN" sz="15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42A69DC-7CB7-624E-A2B8-FDDC35BF8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87" y="204282"/>
            <a:ext cx="11693026" cy="24324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5BE9889-8EB4-2447-AD3B-02448CDDBA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95"/>
          <a:stretch/>
        </p:blipFill>
        <p:spPr>
          <a:xfrm>
            <a:off x="249487" y="4417761"/>
            <a:ext cx="4631041" cy="217467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3BFC090-1CFF-A94D-93B2-65F1FE50CFB4}"/>
              </a:ext>
            </a:extLst>
          </p:cNvPr>
          <p:cNvSpPr txBox="1"/>
          <p:nvPr/>
        </p:nvSpPr>
        <p:spPr>
          <a:xfrm>
            <a:off x="6649652" y="4417761"/>
            <a:ext cx="409118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500" dirty="0"/>
              <a:t>没法直接用</a:t>
            </a:r>
            <a:r>
              <a:rPr kumimoji="1" lang="en-US" altLang="zh-CN" sz="1500" dirty="0"/>
              <a:t>IDA</a:t>
            </a:r>
            <a:r>
              <a:rPr kumimoji="1" lang="zh-CN" altLang="en-US" sz="1500" dirty="0"/>
              <a:t>分析融合了三个文件的</a:t>
            </a:r>
            <a:r>
              <a:rPr kumimoji="1" lang="en-US" altLang="zh-CN" sz="1500" dirty="0" err="1"/>
              <a:t>os.img</a:t>
            </a:r>
            <a:endParaRPr kumimoji="1" lang="en-US" altLang="zh-CN" sz="1500" dirty="0"/>
          </a:p>
          <a:p>
            <a:r>
              <a:rPr kumimoji="1" lang="zh-CN" altLang="en-US" sz="1500" dirty="0"/>
              <a:t>需要拆出来分别分析：</a:t>
            </a:r>
            <a:endParaRPr kumimoji="1" lang="en-US" altLang="zh-CN" sz="1500" dirty="0"/>
          </a:p>
          <a:p>
            <a:endParaRPr kumimoji="1" lang="en-US" altLang="zh-CN" sz="1500" dirty="0"/>
          </a:p>
          <a:p>
            <a:r>
              <a:rPr kumimoji="1" lang="en-US" altLang="zh-CN" sz="1500" dirty="0"/>
              <a:t>IDA</a:t>
            </a:r>
            <a:r>
              <a:rPr kumimoji="1" lang="zh-CN" altLang="en-US" sz="1500" dirty="0"/>
              <a:t>可以直接识别</a:t>
            </a:r>
            <a:r>
              <a:rPr kumimoji="1" lang="en-US" altLang="zh-CN" sz="1500" dirty="0"/>
              <a:t>BIOS</a:t>
            </a:r>
            <a:r>
              <a:rPr kumimoji="1" lang="zh-CN" altLang="en-US" sz="1500" dirty="0"/>
              <a:t>固件的加载基址</a:t>
            </a:r>
            <a:endParaRPr kumimoji="1" lang="en-US" altLang="zh-CN" sz="1500" dirty="0"/>
          </a:p>
          <a:p>
            <a:r>
              <a:rPr kumimoji="1" lang="zh-CN" altLang="en-US" sz="1500" dirty="0"/>
              <a:t>要用</a:t>
            </a:r>
            <a:r>
              <a:rPr kumimoji="1" lang="en-US" altLang="zh-CN" sz="1500" dirty="0"/>
              <a:t>IDA</a:t>
            </a:r>
            <a:r>
              <a:rPr kumimoji="1" lang="zh-CN" altLang="en-US" sz="1500" dirty="0"/>
              <a:t>分析</a:t>
            </a:r>
            <a:r>
              <a:rPr kumimoji="1" lang="en-US" altLang="zh-CN" sz="1500" dirty="0"/>
              <a:t>boot</a:t>
            </a:r>
            <a:r>
              <a:rPr kumimoji="1" lang="zh-CN" altLang="en-US" sz="1500" dirty="0"/>
              <a:t>需要设置加载地址</a:t>
            </a:r>
            <a:r>
              <a:rPr kumimoji="1" lang="en-US" altLang="zh-CN" sz="1500" dirty="0"/>
              <a:t>0x7c00</a:t>
            </a:r>
          </a:p>
          <a:p>
            <a:r>
              <a:rPr kumimoji="1" lang="zh-CN" altLang="en-US" sz="1500" dirty="0"/>
              <a:t>要用</a:t>
            </a:r>
            <a:r>
              <a:rPr kumimoji="1" lang="en-US" altLang="zh-CN" sz="1500" dirty="0"/>
              <a:t>IDA</a:t>
            </a:r>
            <a:r>
              <a:rPr kumimoji="1" lang="zh-CN" altLang="en-US" sz="1500" dirty="0"/>
              <a:t>分析</a:t>
            </a:r>
            <a:r>
              <a:rPr kumimoji="1" lang="en-US" altLang="zh-CN" sz="1500" dirty="0"/>
              <a:t>loader</a:t>
            </a:r>
            <a:r>
              <a:rPr kumimoji="1" lang="zh-CN" altLang="en-US" sz="1500" dirty="0"/>
              <a:t>需要设置加载地址</a:t>
            </a:r>
            <a:r>
              <a:rPr kumimoji="1" lang="en-US" altLang="zh-CN" sz="1500" dirty="0"/>
              <a:t>0x10000</a:t>
            </a:r>
          </a:p>
          <a:p>
            <a:r>
              <a:rPr kumimoji="1" lang="zh-CN" altLang="en-US" sz="1500" dirty="0"/>
              <a:t>要用</a:t>
            </a:r>
            <a:r>
              <a:rPr kumimoji="1" lang="en-US" altLang="zh-CN" sz="1500" dirty="0"/>
              <a:t>IDA</a:t>
            </a:r>
            <a:r>
              <a:rPr kumimoji="1" lang="zh-CN" altLang="en-US" sz="1500" dirty="0"/>
              <a:t>分析</a:t>
            </a:r>
            <a:r>
              <a:rPr kumimoji="1" lang="en-US" altLang="zh-CN" sz="1500" dirty="0"/>
              <a:t>kernel</a:t>
            </a:r>
            <a:r>
              <a:rPr kumimoji="1" lang="zh-CN" altLang="en-US" sz="1500" dirty="0"/>
              <a:t>需要设置加载地址</a:t>
            </a:r>
            <a:r>
              <a:rPr kumimoji="1" lang="en-US" altLang="zh-CN" sz="1500" dirty="0"/>
              <a:t>0x100000</a:t>
            </a:r>
          </a:p>
          <a:p>
            <a:endParaRPr kumimoji="1" lang="en-US" altLang="zh-CN" sz="15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2DC8FE2-D023-D349-9D6F-340440051EF2}"/>
              </a:ext>
            </a:extLst>
          </p:cNvPr>
          <p:cNvSpPr txBox="1"/>
          <p:nvPr/>
        </p:nvSpPr>
        <p:spPr>
          <a:xfrm>
            <a:off x="323969" y="4156151"/>
            <a:ext cx="2478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100" dirty="0"/>
              <a:t>注：在</a:t>
            </a:r>
            <a:r>
              <a:rPr kumimoji="1" lang="en-US" altLang="zh-CN" sz="1100" dirty="0"/>
              <a:t>PC</a:t>
            </a:r>
            <a:r>
              <a:rPr kumimoji="1" lang="zh-CN" altLang="en-US" sz="1100" dirty="0"/>
              <a:t>维修行业中固件一般指</a:t>
            </a:r>
            <a:r>
              <a:rPr kumimoji="1" lang="en-US" altLang="zh-CN" sz="1100" dirty="0"/>
              <a:t>BIOS</a:t>
            </a:r>
            <a:endParaRPr kumimoji="1"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465346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D6C2BDE-D6FD-AB45-9E9B-E65A859AA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394" y="903251"/>
            <a:ext cx="2247788" cy="44343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D424A82-7297-734C-A5EA-5911B192B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262" y="892856"/>
            <a:ext cx="3444250" cy="44486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0286EF1-297A-D248-A581-EFF7B43B2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358" y="1019214"/>
            <a:ext cx="4341711" cy="431838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6648211-C1C0-F64C-B0C8-CD96F95515A5}"/>
              </a:ext>
            </a:extLst>
          </p:cNvPr>
          <p:cNvSpPr txBox="1"/>
          <p:nvPr/>
        </p:nvSpPr>
        <p:spPr>
          <a:xfrm>
            <a:off x="955395" y="5705739"/>
            <a:ext cx="7315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可以看出没有正确的加载地址，将导致分析绝对地址使用时分析出错</a:t>
            </a:r>
            <a:endParaRPr kumimoji="1" lang="en-US" altLang="zh-CN" dirty="0"/>
          </a:p>
          <a:p>
            <a:r>
              <a:rPr kumimoji="1" lang="zh-CN" altLang="en-US" dirty="0"/>
              <a:t>如：</a:t>
            </a:r>
            <a:r>
              <a:rPr kumimoji="1" lang="zh-CN" altLang="en-US" b="1" dirty="0"/>
              <a:t>控制流转移</a:t>
            </a:r>
            <a:r>
              <a:rPr kumimoji="1" lang="en-US" altLang="zh-CN" b="1" dirty="0" err="1"/>
              <a:t>jmp</a:t>
            </a:r>
            <a:r>
              <a:rPr kumimoji="1" lang="zh-CN" altLang="en-US" b="1" dirty="0"/>
              <a:t>，</a:t>
            </a:r>
            <a:r>
              <a:rPr kumimoji="1" lang="en-US" altLang="zh-CN" b="1" dirty="0"/>
              <a:t>call</a:t>
            </a:r>
            <a:r>
              <a:rPr kumimoji="1" lang="zh-CN" altLang="en-US" b="1" dirty="0"/>
              <a:t>，以及数据的访问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55C9B0B-5D07-B845-9F49-21A42732E507}"/>
              </a:ext>
            </a:extLst>
          </p:cNvPr>
          <p:cNvSpPr/>
          <p:nvPr/>
        </p:nvSpPr>
        <p:spPr>
          <a:xfrm>
            <a:off x="955395" y="247123"/>
            <a:ext cx="40639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400" dirty="0"/>
              <a:t>分析最简单的第一版</a:t>
            </a:r>
            <a:r>
              <a:rPr kumimoji="1" lang="en-US" altLang="zh-CN" sz="2400" dirty="0" err="1"/>
              <a:t>boot.bin</a:t>
            </a:r>
            <a:endParaRPr kumimoji="1" lang="en-US" altLang="zh-CN" sz="24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9F22F1D-1AE8-464C-9537-CB1B570F5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3676" y="1019214"/>
            <a:ext cx="3500393" cy="208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28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7CE94D0-3038-8B4B-80E6-6AA73D016F72}"/>
              </a:ext>
            </a:extLst>
          </p:cNvPr>
          <p:cNvSpPr txBox="1"/>
          <p:nvPr/>
        </p:nvSpPr>
        <p:spPr>
          <a:xfrm>
            <a:off x="1409231" y="5720105"/>
            <a:ext cx="42226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dirty="0"/>
              <a:t>操作系统上运行</a:t>
            </a:r>
            <a:r>
              <a:rPr kumimoji="1" lang="en-US" altLang="zh-CN" sz="1400" dirty="0"/>
              <a:t>ELF</a:t>
            </a:r>
            <a:r>
              <a:rPr kumimoji="1" lang="zh-CN" altLang="en-US" sz="1400" dirty="0"/>
              <a:t>或者</a:t>
            </a:r>
            <a:r>
              <a:rPr kumimoji="1" lang="en-US" altLang="zh-CN" sz="1400" dirty="0"/>
              <a:t>PE</a:t>
            </a:r>
            <a:r>
              <a:rPr kumimoji="1" lang="zh-CN" altLang="en-US" sz="1400" dirty="0"/>
              <a:t>，其包含自身的加载地址</a:t>
            </a:r>
            <a:endParaRPr kumimoji="1" lang="en-US" altLang="zh-CN" sz="1400" dirty="0"/>
          </a:p>
          <a:p>
            <a:r>
              <a:rPr kumimoji="1" lang="zh-CN" altLang="en-US" sz="1400" dirty="0"/>
              <a:t>由操作系统的加载器加载，运行在用户态</a:t>
            </a:r>
            <a:endParaRPr kumimoji="1" lang="en-US" altLang="zh-CN" sz="1400" dirty="0"/>
          </a:p>
          <a:p>
            <a:r>
              <a:rPr kumimoji="1" lang="zh-CN" altLang="en-US" sz="1400" dirty="0"/>
              <a:t>地址空间为虚拟地址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543B476-B61E-5747-89B8-F6FD610E5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345" y="1260336"/>
            <a:ext cx="3599496" cy="9740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8CB72C-4842-694E-AF85-0FA47D8DD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345" y="2420417"/>
            <a:ext cx="3599495" cy="31608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6C103EC-F628-B045-AD1A-50FEF06705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9445"/>
          <a:stretch/>
        </p:blipFill>
        <p:spPr>
          <a:xfrm>
            <a:off x="5696033" y="1108593"/>
            <a:ext cx="4378879" cy="76808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44FCAF5-3C75-0B4B-9DFB-8A3222C63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876673"/>
            <a:ext cx="3724632" cy="370462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83C0B5D-894D-A944-90B7-78A4F52DD1D8}"/>
              </a:ext>
            </a:extLst>
          </p:cNvPr>
          <p:cNvSpPr txBox="1"/>
          <p:nvPr/>
        </p:nvSpPr>
        <p:spPr>
          <a:xfrm>
            <a:off x="6037209" y="5720105"/>
            <a:ext cx="53864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dirty="0"/>
              <a:t>裸机程序的二进制，其本身中不必要包含自身的加载地址</a:t>
            </a:r>
            <a:endParaRPr kumimoji="1" lang="en-US" altLang="zh-CN" sz="1400" dirty="0"/>
          </a:p>
          <a:p>
            <a:r>
              <a:rPr kumimoji="1" lang="zh-CN" altLang="en-US" sz="1400" dirty="0"/>
              <a:t>随便怎么加载，只要能</a:t>
            </a:r>
            <a:r>
              <a:rPr kumimoji="1" lang="en-US" altLang="zh-CN" sz="1400" dirty="0"/>
              <a:t>run</a:t>
            </a:r>
            <a:r>
              <a:rPr kumimoji="1" lang="zh-CN" altLang="en-US" sz="1400" dirty="0"/>
              <a:t>就行，比如</a:t>
            </a:r>
            <a:r>
              <a:rPr kumimoji="1" lang="en-US" altLang="zh-CN" sz="1400" dirty="0"/>
              <a:t>BIOS</a:t>
            </a:r>
            <a:r>
              <a:rPr kumimoji="1" lang="zh-CN" altLang="en-US" sz="1400" dirty="0"/>
              <a:t>跳到</a:t>
            </a:r>
            <a:r>
              <a:rPr kumimoji="1" lang="en-US" altLang="zh-CN" sz="1400" dirty="0"/>
              <a:t>boot</a:t>
            </a:r>
            <a:r>
              <a:rPr kumimoji="1" lang="zh-CN" altLang="en-US" sz="1400" dirty="0"/>
              <a:t>可以用</a:t>
            </a:r>
            <a:r>
              <a:rPr kumimoji="1" lang="en-US" altLang="zh-CN" sz="1400" dirty="0" err="1"/>
              <a:t>iret</a:t>
            </a:r>
            <a:r>
              <a:rPr kumimoji="1" lang="zh-CN" altLang="en-US" sz="1400" dirty="0"/>
              <a:t>指令</a:t>
            </a:r>
            <a:endParaRPr kumimoji="1" lang="en-US" altLang="zh-CN" sz="1400" dirty="0"/>
          </a:p>
          <a:p>
            <a:r>
              <a:rPr kumimoji="1" lang="zh-CN" altLang="en-US" sz="1400" dirty="0"/>
              <a:t>地址空间为物理地址</a:t>
            </a:r>
            <a:endParaRPr kumimoji="1" lang="en-US" altLang="zh-CN" sz="1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037131B-0507-2A40-BB50-3177DFAAEC49}"/>
              </a:ext>
            </a:extLst>
          </p:cNvPr>
          <p:cNvSpPr txBox="1"/>
          <p:nvPr/>
        </p:nvSpPr>
        <p:spPr>
          <a:xfrm>
            <a:off x="1409231" y="380581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常见程序与裸机程序的对比</a:t>
            </a:r>
          </a:p>
        </p:txBody>
      </p:sp>
    </p:spTree>
    <p:extLst>
      <p:ext uri="{BB962C8B-B14F-4D97-AF65-F5344CB8AC3E}">
        <p14:creationId xmlns:p14="http://schemas.microsoft.com/office/powerpoint/2010/main" val="959546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037131B-0507-2A40-BB50-3177DFAAEC49}"/>
              </a:ext>
            </a:extLst>
          </p:cNvPr>
          <p:cNvSpPr txBox="1"/>
          <p:nvPr/>
        </p:nvSpPr>
        <p:spPr>
          <a:xfrm>
            <a:off x="565623" y="518764"/>
            <a:ext cx="5929828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/>
              <a:t>所以我们研究的固件研究加载地址是为了：</a:t>
            </a:r>
            <a:endParaRPr kumimoji="1" lang="en-US" altLang="zh-CN" sz="2000" dirty="0"/>
          </a:p>
          <a:p>
            <a:r>
              <a:rPr kumimoji="1" lang="zh-CN" altLang="en-US" sz="2800" b="1" dirty="0"/>
              <a:t>分析那些需要确定加载地址的代码。</a:t>
            </a:r>
            <a:endParaRPr kumimoji="1" lang="en-US" altLang="zh-CN" sz="2800" b="1" dirty="0"/>
          </a:p>
          <a:p>
            <a:endParaRPr kumimoji="1" lang="en-US" altLang="zh-CN" sz="2000" dirty="0"/>
          </a:p>
          <a:p>
            <a:endParaRPr kumimoji="1" lang="en-US" altLang="zh-CN" sz="2000" dirty="0"/>
          </a:p>
          <a:p>
            <a:r>
              <a:rPr kumimoji="1" lang="zh-CN" altLang="en-US" sz="2000" dirty="0"/>
              <a:t>哪些代码需要确定加载地址呢？</a:t>
            </a:r>
            <a:endParaRPr kumimoji="1" lang="en-US" altLang="zh-CN" sz="2000" dirty="0"/>
          </a:p>
          <a:p>
            <a:pPr marL="514350" indent="-514350">
              <a:buAutoNum type="arabicPeriod"/>
            </a:pPr>
            <a:r>
              <a:rPr kumimoji="1" lang="zh-CN" altLang="en-US" sz="2000" dirty="0"/>
              <a:t>裸机程序：</a:t>
            </a:r>
            <a:r>
              <a:rPr kumimoji="1" lang="en-US" altLang="zh-CN" sz="2000" dirty="0"/>
              <a:t>bootloader</a:t>
            </a:r>
            <a:r>
              <a:rPr kumimoji="1" lang="zh-CN" altLang="en-US" sz="2000" dirty="0"/>
              <a:t> 这类（物理地址）</a:t>
            </a:r>
            <a:endParaRPr kumimoji="1" lang="en-US" altLang="zh-CN" sz="2000" dirty="0"/>
          </a:p>
          <a:p>
            <a:pPr marL="514350" indent="-514350">
              <a:buAutoNum type="arabicPeriod"/>
            </a:pPr>
            <a:r>
              <a:rPr kumimoji="1" lang="zh-CN" altLang="en-US" sz="2000" dirty="0"/>
              <a:t>内核程序：</a:t>
            </a:r>
            <a:r>
              <a:rPr kumimoji="1" lang="en-US" altLang="zh-CN" sz="2000" dirty="0" err="1"/>
              <a:t>vmlinux</a:t>
            </a:r>
            <a:r>
              <a:rPr kumimoji="1" lang="zh-CN" altLang="en-US" sz="2000" dirty="0"/>
              <a:t> 这类（逻辑地址</a:t>
            </a:r>
            <a:r>
              <a:rPr kumimoji="1" lang="zh-CN" altLang="en-US" sz="2400" dirty="0"/>
              <a:t>）</a:t>
            </a:r>
            <a:endParaRPr kumimoji="1" lang="en-US" altLang="zh-CN" sz="2400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8EBD6E4-3D5A-8646-96B1-7315B76E2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163" y="654448"/>
            <a:ext cx="3844413" cy="382376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2508B36-AE05-014B-A1FB-697EE1C03123}"/>
              </a:ext>
            </a:extLst>
          </p:cNvPr>
          <p:cNvSpPr txBox="1"/>
          <p:nvPr/>
        </p:nvSpPr>
        <p:spPr>
          <a:xfrm>
            <a:off x="7131069" y="4931860"/>
            <a:ext cx="4499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分析一段代码，也要关心执行这段代码时，</a:t>
            </a:r>
            <a:r>
              <a:rPr kumimoji="1" lang="en-US" altLang="zh-CN" dirty="0"/>
              <a:t>CPU</a:t>
            </a:r>
            <a:r>
              <a:rPr kumimoji="1" lang="zh-CN" altLang="en-US" dirty="0"/>
              <a:t>的模式，寻址的模式</a:t>
            </a:r>
            <a:endParaRPr kumimoji="1" lang="en-US" altLang="zh-CN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596D308-436A-C443-AD5E-CA93A3E70820}"/>
              </a:ext>
            </a:extLst>
          </p:cNvPr>
          <p:cNvSpPr txBox="1"/>
          <p:nvPr/>
        </p:nvSpPr>
        <p:spPr>
          <a:xfrm>
            <a:off x="561690" y="3429000"/>
            <a:ext cx="55874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比如一个路由器固件（全部存储在</a:t>
            </a:r>
            <a:r>
              <a:rPr kumimoji="1" lang="en-US" altLang="zh-CN" dirty="0"/>
              <a:t>flash</a:t>
            </a:r>
            <a:r>
              <a:rPr kumimoji="1" lang="zh-CN" altLang="en-US" dirty="0"/>
              <a:t>中）包括：</a:t>
            </a:r>
            <a:endParaRPr kumimoji="1" lang="en-US" altLang="zh-CN" dirty="0"/>
          </a:p>
          <a:p>
            <a:r>
              <a:rPr kumimoji="1" lang="en-US" altLang="zh-CN" dirty="0"/>
              <a:t>bootloader</a:t>
            </a:r>
            <a:r>
              <a:rPr kumimoji="1" lang="zh-CN" altLang="en-US" dirty="0"/>
              <a:t>，</a:t>
            </a:r>
            <a:r>
              <a:rPr kumimoji="1" lang="en-US" altLang="zh-CN" dirty="0" err="1"/>
              <a:t>linux</a:t>
            </a:r>
            <a:r>
              <a:rPr kumimoji="1" lang="zh-CN" altLang="en-US" dirty="0"/>
              <a:t> </a:t>
            </a:r>
            <a:r>
              <a:rPr kumimoji="1" lang="en-US" altLang="zh-CN" dirty="0"/>
              <a:t>kernel</a:t>
            </a:r>
            <a:r>
              <a:rPr kumimoji="1" lang="zh-CN" altLang="en-US" dirty="0"/>
              <a:t>，以及文件系统。如果我们关注点在文件系统中的可执行程序，那么就完全不用关心什么固件加载地址。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但是如果我们关注一个</a:t>
            </a:r>
            <a:r>
              <a:rPr kumimoji="1" lang="en-US" altLang="zh-CN" dirty="0"/>
              <a:t>PLC</a:t>
            </a:r>
            <a:r>
              <a:rPr kumimoji="1" lang="zh-CN" altLang="en-US" dirty="0"/>
              <a:t>固件，这个东西实现不是</a:t>
            </a:r>
            <a:r>
              <a:rPr kumimoji="1" lang="en-US" altLang="zh-CN" dirty="0"/>
              <a:t>bootloader</a:t>
            </a:r>
            <a:r>
              <a:rPr kumimoji="1" lang="zh-CN" altLang="en-US" dirty="0"/>
              <a:t>起</a:t>
            </a:r>
            <a:r>
              <a:rPr kumimoji="1" lang="en-US" altLang="zh-CN" dirty="0" err="1"/>
              <a:t>linux</a:t>
            </a:r>
            <a:r>
              <a:rPr kumimoji="1" lang="zh-CN" altLang="en-US" dirty="0"/>
              <a:t> </a:t>
            </a:r>
            <a:r>
              <a:rPr kumimoji="1" lang="en-US" altLang="zh-CN" dirty="0"/>
              <a:t>kernel</a:t>
            </a:r>
            <a:r>
              <a:rPr kumimoji="1" lang="zh-CN" altLang="en-US" dirty="0"/>
              <a:t>这套。而是类似裸机程序，即关注的功能实现就是在</a:t>
            </a:r>
            <a:r>
              <a:rPr kumimoji="1" lang="en-US" altLang="zh-CN" dirty="0"/>
              <a:t>bootloader</a:t>
            </a:r>
            <a:r>
              <a:rPr kumimoji="1" lang="zh-CN" altLang="en-US" dirty="0"/>
              <a:t>和</a:t>
            </a:r>
            <a:r>
              <a:rPr kumimoji="1" lang="en-US" altLang="zh-CN" dirty="0"/>
              <a:t>kernel</a:t>
            </a:r>
            <a:r>
              <a:rPr kumimoji="1" lang="zh-CN" altLang="en-US" dirty="0"/>
              <a:t>的层面实现的，就需要关注加载地址了。如：</a:t>
            </a:r>
            <a:r>
              <a:rPr lang="zh-CN" altLang="en-US" dirty="0"/>
              <a:t>工控漏洞挖掘方法之固件逆向分析 </a:t>
            </a:r>
            <a:r>
              <a:rPr lang="en" altLang="zh-CN" dirty="0">
                <a:hlinkClick r:id="rId3"/>
              </a:rPr>
              <a:t>https://paper.seebug.org/613/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18475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3DD2516-D4ED-024E-94E2-95B0A9C2EB0A}"/>
              </a:ext>
            </a:extLst>
          </p:cNvPr>
          <p:cNvSpPr/>
          <p:nvPr/>
        </p:nvSpPr>
        <p:spPr>
          <a:xfrm>
            <a:off x="1739672" y="1216942"/>
            <a:ext cx="507542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8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再说</a:t>
            </a:r>
            <a:r>
              <a:rPr lang="en-US" altLang="zh-CN" sz="88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ARM</a:t>
            </a:r>
            <a:endParaRPr lang="zh-CN" altLang="en-US" sz="8800" i="0" dirty="0">
              <a:solidFill>
                <a:srgbClr val="333333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FB25E10-35AF-AF4D-9A98-0CC2CB13E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755" y="2921589"/>
            <a:ext cx="4787900" cy="25654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F961E5B-2239-5E4E-A4BB-A0EA963649AC}"/>
              </a:ext>
            </a:extLst>
          </p:cNvPr>
          <p:cNvSpPr/>
          <p:nvPr/>
        </p:nvSpPr>
        <p:spPr>
          <a:xfrm>
            <a:off x="5920732" y="5973685"/>
            <a:ext cx="37064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sz="1600" dirty="0">
                <a:hlinkClick r:id="rId3"/>
              </a:rPr>
              <a:t>https://zhuanlan.zhihu.com/p/50789860</a:t>
            </a:r>
            <a:endParaRPr lang="zh-CN" altLang="en-US" sz="16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FA8A6BE-D0DF-AC41-BEAB-9C45A3735853}"/>
              </a:ext>
            </a:extLst>
          </p:cNvPr>
          <p:cNvSpPr/>
          <p:nvPr/>
        </p:nvSpPr>
        <p:spPr>
          <a:xfrm>
            <a:off x="5620127" y="5649221"/>
            <a:ext cx="45031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i="0" dirty="0">
                <a:solidFill>
                  <a:srgbClr val="1A1A1A"/>
                </a:solidFill>
                <a:effectLst/>
                <a:latin typeface="-apple-system"/>
              </a:rPr>
              <a:t>一文带你分分钟掌握手机</a:t>
            </a:r>
            <a:r>
              <a:rPr lang="en" altLang="zh-CN" sz="1600" b="1" i="0" dirty="0">
                <a:solidFill>
                  <a:srgbClr val="1A1A1A"/>
                </a:solidFill>
                <a:effectLst/>
                <a:latin typeface="-apple-system"/>
              </a:rPr>
              <a:t>ARM</a:t>
            </a:r>
            <a:r>
              <a:rPr lang="zh-CN" altLang="en-US" sz="1600" b="1" i="0" dirty="0">
                <a:solidFill>
                  <a:srgbClr val="1A1A1A"/>
                </a:solidFill>
                <a:effectLst/>
                <a:latin typeface="-apple-system"/>
              </a:rPr>
              <a:t>处理器的前世今生</a:t>
            </a:r>
          </a:p>
        </p:txBody>
      </p:sp>
    </p:spTree>
    <p:extLst>
      <p:ext uri="{BB962C8B-B14F-4D97-AF65-F5344CB8AC3E}">
        <p14:creationId xmlns:p14="http://schemas.microsoft.com/office/powerpoint/2010/main" val="2262422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7A65390-6C03-BF41-AE1C-831A6AB7E841}"/>
              </a:ext>
            </a:extLst>
          </p:cNvPr>
          <p:cNvSpPr/>
          <p:nvPr/>
        </p:nvSpPr>
        <p:spPr>
          <a:xfrm>
            <a:off x="304766" y="611568"/>
            <a:ext cx="550606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1978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年</a:t>
            </a:r>
            <a:r>
              <a:rPr lang="en-US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12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月</a:t>
            </a:r>
            <a:r>
              <a:rPr lang="en-US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5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日，物理学家赫尔曼</a:t>
            </a:r>
            <a:r>
              <a:rPr lang="en-US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·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豪泽（</a:t>
            </a:r>
            <a:r>
              <a:rPr lang="en" altLang="zh-CN" sz="1200" b="0" i="0" dirty="0" err="1">
                <a:solidFill>
                  <a:srgbClr val="1A1A1A"/>
                </a:solidFill>
                <a:effectLst/>
                <a:latin typeface="-apple-system"/>
              </a:rPr>
              <a:t>HermannHauser</a:t>
            </a:r>
            <a:r>
              <a:rPr lang="zh-CN" altLang="en" sz="1200" b="0" i="0" dirty="0">
                <a:solidFill>
                  <a:srgbClr val="1A1A1A"/>
                </a:solidFill>
                <a:effectLst/>
                <a:latin typeface="-apple-system"/>
              </a:rPr>
              <a:t>）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和工程师</a:t>
            </a:r>
            <a:r>
              <a:rPr lang="en" altLang="zh-CN" sz="1200" b="0" i="0" dirty="0" err="1">
                <a:solidFill>
                  <a:srgbClr val="1A1A1A"/>
                </a:solidFill>
                <a:effectLst/>
                <a:latin typeface="-apple-system"/>
              </a:rPr>
              <a:t>ChrisCurry</a:t>
            </a:r>
            <a:r>
              <a:rPr lang="zh-CN" altLang="en" sz="1200" b="0" i="0" dirty="0">
                <a:solidFill>
                  <a:srgbClr val="1A1A1A"/>
                </a:solidFill>
                <a:effectLst/>
                <a:latin typeface="-apple-system"/>
              </a:rPr>
              <a:t>，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在英国剑桥创办了</a:t>
            </a:r>
            <a:r>
              <a:rPr lang="en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CPU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公司（</a:t>
            </a:r>
            <a:r>
              <a:rPr lang="en" altLang="zh-CN" sz="1200" b="0" i="0" dirty="0" err="1">
                <a:solidFill>
                  <a:srgbClr val="1A1A1A"/>
                </a:solidFill>
                <a:effectLst/>
                <a:latin typeface="-apple-system"/>
              </a:rPr>
              <a:t>CambridgeProcessingUnit</a:t>
            </a:r>
            <a:r>
              <a:rPr lang="zh-CN" altLang="en" sz="1200" b="0" i="0" dirty="0">
                <a:solidFill>
                  <a:srgbClr val="1A1A1A"/>
                </a:solidFill>
                <a:effectLst/>
                <a:latin typeface="-apple-system"/>
              </a:rPr>
              <a:t>），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主要业务是为当地市场供应电子设备。</a:t>
            </a:r>
            <a:endParaRPr lang="en-US" altLang="zh-CN" sz="12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endParaRPr lang="en-US" altLang="zh-CN" sz="12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endParaRPr lang="en-US" altLang="zh-CN" sz="1200" dirty="0">
              <a:solidFill>
                <a:srgbClr val="1A1A1A"/>
              </a:solidFill>
              <a:latin typeface="-apple-system"/>
            </a:endParaRPr>
          </a:p>
          <a:p>
            <a:r>
              <a:rPr lang="en-US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1979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年，</a:t>
            </a:r>
            <a:r>
              <a:rPr lang="en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CPU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公司改名为</a:t>
            </a:r>
            <a:r>
              <a:rPr lang="en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Acorn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计算机公司。起初，</a:t>
            </a:r>
            <a:r>
              <a:rPr lang="en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Acorn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公司打算使用摩托罗拉公司的</a:t>
            </a:r>
            <a:r>
              <a:rPr lang="en-US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16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位芯片，但是发现这种芯片太慢也太贵。</a:t>
            </a:r>
            <a:r>
              <a:rPr lang="en-US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"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一台售价</a:t>
            </a:r>
            <a:r>
              <a:rPr lang="en-US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500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英镑的机器，不可能使用价格</a:t>
            </a:r>
            <a:r>
              <a:rPr lang="en-US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100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英镑的</a:t>
            </a:r>
            <a:r>
              <a:rPr lang="en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CPU</a:t>
            </a:r>
            <a:r>
              <a:rPr lang="zh-CN" altLang="en" sz="1200" b="0" i="0" dirty="0">
                <a:solidFill>
                  <a:srgbClr val="1A1A1A"/>
                </a:solidFill>
                <a:effectLst/>
                <a:latin typeface="-apple-system"/>
              </a:rPr>
              <a:t>！</a:t>
            </a:r>
            <a:r>
              <a:rPr lang="en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"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他们转而向</a:t>
            </a:r>
            <a:r>
              <a:rPr lang="en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Intel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公司索要</a:t>
            </a:r>
            <a:r>
              <a:rPr lang="en-US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80286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芯片的设计资料，但是遭到拒绝，于是被迫自行研发。</a:t>
            </a:r>
            <a:endParaRPr lang="en-US" altLang="zh-CN" sz="12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endParaRPr lang="zh-CN" altLang="en-US" sz="12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br>
              <a:rPr lang="zh-CN" altLang="en-US" sz="1200" dirty="0"/>
            </a:br>
            <a:r>
              <a:rPr lang="en-US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1985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年，</a:t>
            </a:r>
            <a:r>
              <a:rPr lang="en" altLang="zh-CN" sz="1200" b="0" i="0" dirty="0" err="1">
                <a:solidFill>
                  <a:srgbClr val="1A1A1A"/>
                </a:solidFill>
                <a:effectLst/>
                <a:latin typeface="-apple-system"/>
              </a:rPr>
              <a:t>RogerWilson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和</a:t>
            </a:r>
            <a:r>
              <a:rPr lang="en" altLang="zh-CN" sz="1200" b="0" i="0" dirty="0" err="1">
                <a:solidFill>
                  <a:srgbClr val="1A1A1A"/>
                </a:solidFill>
                <a:effectLst/>
                <a:latin typeface="-apple-system"/>
              </a:rPr>
              <a:t>SteveFurber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设计了他们自己的第一代</a:t>
            </a:r>
            <a:r>
              <a:rPr lang="en-US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32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位、</a:t>
            </a:r>
            <a:r>
              <a:rPr lang="en-US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6</a:t>
            </a:r>
            <a:r>
              <a:rPr lang="en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MHz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的处理器，并用它做出了一台</a:t>
            </a:r>
            <a:r>
              <a:rPr lang="en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RISC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指令集的计算机，简称</a:t>
            </a:r>
            <a:r>
              <a:rPr lang="en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ARM</a:t>
            </a:r>
            <a:r>
              <a:rPr lang="zh-CN" altLang="en" sz="1200" b="0" i="0" dirty="0">
                <a:solidFill>
                  <a:srgbClr val="1A1A1A"/>
                </a:solidFill>
                <a:effectLst/>
                <a:latin typeface="-apple-system"/>
              </a:rPr>
              <a:t>（</a:t>
            </a:r>
            <a:r>
              <a:rPr lang="en" altLang="zh-CN" sz="1200" b="0" i="0" dirty="0" err="1">
                <a:solidFill>
                  <a:srgbClr val="1A1A1A"/>
                </a:solidFill>
                <a:effectLst/>
                <a:latin typeface="-apple-system"/>
              </a:rPr>
              <a:t>AcornRISCMachine</a:t>
            </a:r>
            <a:r>
              <a:rPr lang="zh-CN" altLang="en" sz="1200" b="0" i="0" dirty="0">
                <a:solidFill>
                  <a:srgbClr val="1A1A1A"/>
                </a:solidFill>
                <a:effectLst/>
                <a:latin typeface="-apple-system"/>
              </a:rPr>
              <a:t>）。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这就是</a:t>
            </a:r>
            <a:r>
              <a:rPr lang="en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ARM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这个名字的由来。</a:t>
            </a:r>
            <a:r>
              <a:rPr lang="en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RISC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的全称是</a:t>
            </a:r>
            <a:r>
              <a:rPr lang="en-US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“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精简指令集计算机</a:t>
            </a:r>
            <a:r>
              <a:rPr lang="en-US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”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（</a:t>
            </a:r>
            <a:r>
              <a:rPr lang="en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Reduced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 </a:t>
            </a:r>
            <a:r>
              <a:rPr lang="en-US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I</a:t>
            </a:r>
            <a:r>
              <a:rPr lang="en" altLang="zh-CN" sz="1200" b="0" i="0" dirty="0" err="1">
                <a:solidFill>
                  <a:srgbClr val="1A1A1A"/>
                </a:solidFill>
                <a:effectLst/>
                <a:latin typeface="-apple-system"/>
              </a:rPr>
              <a:t>nstruction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 </a:t>
            </a:r>
            <a:r>
              <a:rPr lang="en-US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S</a:t>
            </a:r>
            <a:r>
              <a:rPr lang="en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et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 </a:t>
            </a:r>
            <a:r>
              <a:rPr lang="en-US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C</a:t>
            </a:r>
            <a:r>
              <a:rPr lang="en" altLang="zh-CN" sz="1200" b="0" i="0" dirty="0" err="1">
                <a:solidFill>
                  <a:srgbClr val="1A1A1A"/>
                </a:solidFill>
                <a:effectLst/>
                <a:latin typeface="-apple-system"/>
              </a:rPr>
              <a:t>omputer</a:t>
            </a:r>
            <a:r>
              <a:rPr lang="zh-CN" altLang="en" sz="1200" b="0" i="0" dirty="0">
                <a:solidFill>
                  <a:srgbClr val="1A1A1A"/>
                </a:solidFill>
                <a:effectLst/>
                <a:latin typeface="-apple-system"/>
              </a:rPr>
              <a:t>），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它支持的指令比较简单，所以功耗小、价格便宜，特别合适移动设备。早期使用</a:t>
            </a:r>
            <a:r>
              <a:rPr lang="en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ARM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芯片的典型设备，就是苹果公司的牛顿</a:t>
            </a:r>
            <a:r>
              <a:rPr lang="en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PDA</a:t>
            </a:r>
            <a:r>
              <a:rPr lang="zh-CN" altLang="en" sz="1200" b="0" i="0" dirty="0">
                <a:solidFill>
                  <a:srgbClr val="1A1A1A"/>
                </a:solidFill>
                <a:effectLst/>
                <a:latin typeface="-apple-system"/>
              </a:rPr>
              <a:t>。</a:t>
            </a:r>
            <a:r>
              <a:rPr lang="en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20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世纪</a:t>
            </a:r>
            <a:r>
              <a:rPr lang="en-US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80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年代后期，</a:t>
            </a:r>
            <a:r>
              <a:rPr lang="en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ARM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很快开发成</a:t>
            </a:r>
            <a:r>
              <a:rPr lang="en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Acorn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的台式机产品，形成英国的计算机教育基础。</a:t>
            </a:r>
            <a:endParaRPr lang="en-US" altLang="zh-CN" sz="1200" dirty="0"/>
          </a:p>
          <a:p>
            <a:endParaRPr lang="en-US" altLang="zh-CN" sz="1200" dirty="0"/>
          </a:p>
          <a:p>
            <a:br>
              <a:rPr lang="zh-CN" altLang="en-US" sz="1200" dirty="0"/>
            </a:br>
            <a:r>
              <a:rPr lang="en-US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1990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年</a:t>
            </a:r>
            <a:r>
              <a:rPr lang="en-US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11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月</a:t>
            </a:r>
            <a:r>
              <a:rPr lang="en-US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27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日，</a:t>
            </a:r>
            <a:r>
              <a:rPr lang="en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Acorn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公司正式改组为</a:t>
            </a:r>
            <a:r>
              <a:rPr lang="en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ARM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计算机公司。苹果公司出资</a:t>
            </a:r>
            <a:r>
              <a:rPr lang="en-US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150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万英镑，芯片厂商</a:t>
            </a:r>
            <a:r>
              <a:rPr lang="en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VLSI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出资</a:t>
            </a:r>
            <a:r>
              <a:rPr lang="en-US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25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万英镑，</a:t>
            </a:r>
            <a:r>
              <a:rPr lang="en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Acorn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本身则以</a:t>
            </a:r>
            <a:r>
              <a:rPr lang="en-US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150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万英镑的知识产权和</a:t>
            </a:r>
            <a:r>
              <a:rPr lang="en-US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12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名工程师入股。公司的办公地点非常简陋，就是一个谷仓。</a:t>
            </a:r>
            <a:r>
              <a:rPr lang="en-US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20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世纪</a:t>
            </a:r>
            <a:r>
              <a:rPr lang="en-US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90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年代，</a:t>
            </a:r>
            <a:r>
              <a:rPr lang="en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ARM32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位嵌入式</a:t>
            </a:r>
            <a:r>
              <a:rPr lang="en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RISC</a:t>
            </a:r>
            <a:r>
              <a:rPr lang="zh-CN" altLang="en" sz="1200" b="0" i="0" dirty="0">
                <a:solidFill>
                  <a:srgbClr val="1A1A1A"/>
                </a:solidFill>
                <a:effectLst/>
                <a:latin typeface="-apple-system"/>
              </a:rPr>
              <a:t>（</a:t>
            </a:r>
            <a:r>
              <a:rPr lang="en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Reduced </a:t>
            </a:r>
            <a:r>
              <a:rPr lang="en" altLang="zh-CN" sz="1200" b="0" i="0" dirty="0" err="1">
                <a:solidFill>
                  <a:srgbClr val="1A1A1A"/>
                </a:solidFill>
                <a:effectLst/>
                <a:latin typeface="-apple-system"/>
              </a:rPr>
              <a:t>lnstruction</a:t>
            </a:r>
            <a:r>
              <a:rPr lang="en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 Set Computer</a:t>
            </a:r>
            <a:r>
              <a:rPr lang="zh-CN" altLang="en" sz="1200" b="0" i="0" dirty="0">
                <a:solidFill>
                  <a:srgbClr val="1A1A1A"/>
                </a:solidFill>
                <a:effectLst/>
                <a:latin typeface="-apple-system"/>
              </a:rPr>
              <a:t>）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处理器扩展到世界范围，占据了低功耗、低成本和高性能的嵌入式系统应用领域的领先地位。</a:t>
            </a:r>
            <a:r>
              <a:rPr lang="en" altLang="zh-CN" sz="1200" b="0" i="0" dirty="0">
                <a:solidFill>
                  <a:srgbClr val="1A1A1A"/>
                </a:solidFill>
                <a:effectLst/>
                <a:latin typeface="-apple-system"/>
              </a:rPr>
              <a:t>ARM</a:t>
            </a:r>
            <a:r>
              <a:rPr lang="zh-CN" altLang="en-US" sz="1200" b="0" i="0" dirty="0">
                <a:solidFill>
                  <a:srgbClr val="1A1A1A"/>
                </a:solidFill>
                <a:effectLst/>
                <a:latin typeface="-apple-system"/>
              </a:rPr>
              <a:t>公司既不生产芯片也不销售芯片，它只出售芯片技术授权。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2E5393A-ACD6-DC42-B83F-D8962A8619D0}"/>
              </a:ext>
            </a:extLst>
          </p:cNvPr>
          <p:cNvSpPr/>
          <p:nvPr/>
        </p:nvSpPr>
        <p:spPr>
          <a:xfrm>
            <a:off x="6012468" y="561247"/>
            <a:ext cx="60340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sz="1200" b="0" i="0" dirty="0">
                <a:solidFill>
                  <a:srgbClr val="333333"/>
                </a:solidFill>
                <a:effectLst/>
                <a:latin typeface="Segoe UI"/>
              </a:rPr>
              <a:t>ARM</a:t>
            </a:r>
            <a:r>
              <a:rPr lang="zh-CN" altLang="en-US" sz="1200" b="0" i="0" dirty="0">
                <a:solidFill>
                  <a:srgbClr val="333333"/>
                </a:solidFill>
                <a:effectLst/>
                <a:latin typeface="Segoe UI"/>
              </a:rPr>
              <a:t>公司提供两类</a:t>
            </a:r>
            <a:r>
              <a:rPr lang="en" altLang="zh-CN" sz="1200" b="0" i="0" dirty="0">
                <a:solidFill>
                  <a:srgbClr val="333333"/>
                </a:solidFill>
                <a:effectLst/>
                <a:latin typeface="Segoe UI"/>
              </a:rPr>
              <a:t>CPU</a:t>
            </a:r>
            <a:r>
              <a:rPr lang="zh-CN" altLang="en-US" sz="1200" b="0" i="0" dirty="0">
                <a:solidFill>
                  <a:srgbClr val="333333"/>
                </a:solidFill>
                <a:effectLst/>
                <a:latin typeface="Segoe UI"/>
              </a:rPr>
              <a:t>授权：核心指令集授权，以及现成的</a:t>
            </a:r>
            <a:r>
              <a:rPr lang="en" altLang="zh-CN" sz="1200" b="0" i="0" dirty="0">
                <a:solidFill>
                  <a:srgbClr val="333333"/>
                </a:solidFill>
                <a:effectLst/>
                <a:latin typeface="Segoe UI"/>
              </a:rPr>
              <a:t>CPU</a:t>
            </a:r>
            <a:r>
              <a:rPr lang="zh-CN" altLang="en-US" sz="1200" b="0" i="0" dirty="0">
                <a:solidFill>
                  <a:srgbClr val="333333"/>
                </a:solidFill>
                <a:effectLst/>
                <a:latin typeface="Segoe UI"/>
              </a:rPr>
              <a:t>内核设计方案授权。</a:t>
            </a:r>
            <a:br>
              <a:rPr lang="zh-CN" altLang="en-US" sz="1200" dirty="0"/>
            </a:br>
            <a:r>
              <a:rPr lang="zh-CN" altLang="en-US" sz="1200" b="0" i="0" dirty="0">
                <a:solidFill>
                  <a:srgbClr val="333333"/>
                </a:solidFill>
                <a:effectLst/>
                <a:latin typeface="Segoe UI"/>
              </a:rPr>
              <a:t>业内多数手机处理器厂商选择直接购买</a:t>
            </a:r>
            <a:r>
              <a:rPr lang="en" altLang="zh-CN" sz="1200" b="0" i="0" dirty="0">
                <a:solidFill>
                  <a:srgbClr val="333333"/>
                </a:solidFill>
                <a:effectLst/>
                <a:latin typeface="Segoe UI"/>
              </a:rPr>
              <a:t>ARM CPU</a:t>
            </a:r>
            <a:r>
              <a:rPr lang="zh-CN" altLang="en-US" sz="1200" b="0" i="0" dirty="0">
                <a:solidFill>
                  <a:srgbClr val="333333"/>
                </a:solidFill>
                <a:effectLst/>
                <a:latin typeface="Segoe UI"/>
              </a:rPr>
              <a:t>设计方案，然后与其它组件（比如</a:t>
            </a:r>
            <a:r>
              <a:rPr lang="en" altLang="zh-CN" sz="1200" b="0" i="0" dirty="0">
                <a:solidFill>
                  <a:srgbClr val="333333"/>
                </a:solidFill>
                <a:effectLst/>
                <a:latin typeface="Segoe UI"/>
              </a:rPr>
              <a:t>GPU</a:t>
            </a:r>
            <a:r>
              <a:rPr lang="zh-CN" altLang="en" sz="1200" b="0" i="0" dirty="0">
                <a:solidFill>
                  <a:srgbClr val="333333"/>
                </a:solidFill>
                <a:effectLst/>
                <a:latin typeface="Segoe UI"/>
              </a:rPr>
              <a:t>、</a:t>
            </a:r>
            <a:r>
              <a:rPr lang="zh-CN" altLang="en-US" sz="1200" b="0" i="0" dirty="0">
                <a:solidFill>
                  <a:srgbClr val="333333"/>
                </a:solidFill>
                <a:effectLst/>
                <a:latin typeface="Segoe UI"/>
              </a:rPr>
              <a:t>多媒体处理、调制解调器等等）整合，制造出完整的</a:t>
            </a:r>
            <a:r>
              <a:rPr lang="en" altLang="zh-CN" sz="1200" b="0" i="0" dirty="0">
                <a:solidFill>
                  <a:srgbClr val="333333"/>
                </a:solidFill>
                <a:effectLst/>
                <a:latin typeface="Segoe UI"/>
              </a:rPr>
              <a:t>SoC</a:t>
            </a:r>
            <a:r>
              <a:rPr lang="zh-CN" altLang="en-US" sz="1200" b="0" i="0" dirty="0">
                <a:solidFill>
                  <a:srgbClr val="333333"/>
                </a:solidFill>
                <a:effectLst/>
                <a:latin typeface="Segoe UI"/>
              </a:rPr>
              <a:t>片上系统。这些现成的</a:t>
            </a:r>
            <a:r>
              <a:rPr lang="en" altLang="zh-CN" sz="1200" b="0" i="0" dirty="0">
                <a:solidFill>
                  <a:srgbClr val="333333"/>
                </a:solidFill>
                <a:effectLst/>
                <a:latin typeface="Segoe UI"/>
              </a:rPr>
              <a:t>CPU</a:t>
            </a:r>
            <a:r>
              <a:rPr lang="zh-CN" altLang="en-US" sz="1200" b="0" i="0" dirty="0">
                <a:solidFill>
                  <a:srgbClr val="333333"/>
                </a:solidFill>
                <a:effectLst/>
                <a:latin typeface="Segoe UI"/>
              </a:rPr>
              <a:t>都是基于</a:t>
            </a:r>
            <a:r>
              <a:rPr lang="en" altLang="zh-CN" sz="1200" b="0" i="0" dirty="0">
                <a:solidFill>
                  <a:srgbClr val="333333"/>
                </a:solidFill>
                <a:effectLst/>
                <a:latin typeface="Segoe UI"/>
              </a:rPr>
              <a:t>ARM Cortex A5</a:t>
            </a:r>
            <a:r>
              <a:rPr lang="zh-CN" altLang="en" sz="1200" b="0" i="0" dirty="0">
                <a:solidFill>
                  <a:srgbClr val="333333"/>
                </a:solidFill>
                <a:effectLst/>
                <a:latin typeface="Segoe UI"/>
              </a:rPr>
              <a:t>、</a:t>
            </a:r>
            <a:r>
              <a:rPr lang="en" altLang="zh-CN" sz="1200" b="0" i="0" dirty="0">
                <a:solidFill>
                  <a:srgbClr val="333333"/>
                </a:solidFill>
                <a:effectLst/>
                <a:latin typeface="Segoe UI"/>
              </a:rPr>
              <a:t>A8</a:t>
            </a:r>
            <a:r>
              <a:rPr lang="zh-CN" altLang="en" sz="1200" b="0" i="0" dirty="0">
                <a:solidFill>
                  <a:srgbClr val="333333"/>
                </a:solidFill>
                <a:effectLst/>
                <a:latin typeface="Segoe UI"/>
              </a:rPr>
              <a:t>、</a:t>
            </a:r>
            <a:r>
              <a:rPr lang="en" altLang="zh-CN" sz="1200" b="0" i="0" dirty="0">
                <a:solidFill>
                  <a:srgbClr val="333333"/>
                </a:solidFill>
                <a:effectLst/>
                <a:latin typeface="Segoe UI"/>
              </a:rPr>
              <a:t>A9</a:t>
            </a:r>
            <a:r>
              <a:rPr lang="zh-CN" altLang="en" sz="1200" b="0" i="0" dirty="0">
                <a:solidFill>
                  <a:srgbClr val="333333"/>
                </a:solidFill>
                <a:effectLst/>
                <a:latin typeface="Segoe UI"/>
              </a:rPr>
              <a:t>，</a:t>
            </a:r>
            <a:r>
              <a:rPr lang="zh-CN" altLang="en-US" sz="1200" b="0" i="0" dirty="0">
                <a:solidFill>
                  <a:srgbClr val="333333"/>
                </a:solidFill>
                <a:effectLst/>
                <a:latin typeface="Segoe UI"/>
              </a:rPr>
              <a:t>甚至</a:t>
            </a:r>
            <a:r>
              <a:rPr lang="en" altLang="zh-CN" sz="1200" b="0" i="0" dirty="0">
                <a:solidFill>
                  <a:srgbClr val="333333"/>
                </a:solidFill>
                <a:effectLst/>
                <a:latin typeface="Segoe UI"/>
              </a:rPr>
              <a:t>A15</a:t>
            </a:r>
            <a:r>
              <a:rPr lang="zh-CN" altLang="en-US" sz="1200" b="0" i="0" dirty="0">
                <a:solidFill>
                  <a:srgbClr val="333333"/>
                </a:solidFill>
                <a:effectLst/>
                <a:latin typeface="Segoe UI"/>
              </a:rPr>
              <a:t>微架构的。或是基于现有的架构进行二次定制修改的，比如三星的蜂鸟</a:t>
            </a:r>
            <a:r>
              <a:rPr lang="en" altLang="zh-CN" sz="1200" b="0" i="0" dirty="0">
                <a:solidFill>
                  <a:srgbClr val="333333"/>
                </a:solidFill>
                <a:effectLst/>
                <a:latin typeface="Segoe UI"/>
              </a:rPr>
              <a:t>Hummingbird</a:t>
            </a:r>
            <a:r>
              <a:rPr lang="zh-CN" altLang="en-US" sz="1200" b="0" i="0" dirty="0">
                <a:solidFill>
                  <a:srgbClr val="333333"/>
                </a:solidFill>
                <a:effectLst/>
                <a:latin typeface="Segoe UI"/>
              </a:rPr>
              <a:t>核心等都是在</a:t>
            </a:r>
            <a:r>
              <a:rPr lang="en" altLang="zh-CN" sz="1200" b="0" i="0" dirty="0">
                <a:solidFill>
                  <a:srgbClr val="333333"/>
                </a:solidFill>
                <a:effectLst/>
                <a:latin typeface="Segoe UI"/>
              </a:rPr>
              <a:t>Cortex-A8</a:t>
            </a:r>
            <a:r>
              <a:rPr lang="zh-CN" altLang="en-US" sz="1200" b="0" i="0" dirty="0">
                <a:solidFill>
                  <a:srgbClr val="333333"/>
                </a:solidFill>
                <a:effectLst/>
                <a:latin typeface="Segoe UI"/>
              </a:rPr>
              <a:t>的基础上修改的。</a:t>
            </a:r>
            <a:br>
              <a:rPr lang="zh-CN" altLang="en-US" sz="1200" dirty="0"/>
            </a:br>
            <a:r>
              <a:rPr lang="zh-CN" altLang="en-US" sz="1200" b="0" i="0" dirty="0">
                <a:solidFill>
                  <a:srgbClr val="333333"/>
                </a:solidFill>
                <a:effectLst/>
                <a:latin typeface="Segoe UI"/>
              </a:rPr>
              <a:t>但也有少数手机处理器厂商，如高通，直接在</a:t>
            </a:r>
            <a:r>
              <a:rPr lang="en" altLang="zh-CN" sz="1200" b="0" i="0" dirty="0">
                <a:solidFill>
                  <a:srgbClr val="333333"/>
                </a:solidFill>
                <a:effectLst/>
                <a:latin typeface="Segoe UI"/>
              </a:rPr>
              <a:t>ARM v7</a:t>
            </a:r>
            <a:r>
              <a:rPr lang="zh-CN" altLang="en-US" sz="1200" b="0" i="0" dirty="0">
                <a:solidFill>
                  <a:srgbClr val="333333"/>
                </a:solidFill>
                <a:effectLst/>
                <a:latin typeface="Segoe UI"/>
              </a:rPr>
              <a:t>指令集的基础上深度开发自己的处理器微架构，如高通公司的</a:t>
            </a:r>
            <a:r>
              <a:rPr lang="en" altLang="zh-CN" sz="1200" b="0" i="0" dirty="0">
                <a:solidFill>
                  <a:srgbClr val="333333"/>
                </a:solidFill>
                <a:effectLst/>
                <a:latin typeface="Segoe UI"/>
              </a:rPr>
              <a:t>Scorpion</a:t>
            </a:r>
            <a:r>
              <a:rPr lang="zh-CN" altLang="en-US" sz="1200" b="0" i="0" dirty="0">
                <a:solidFill>
                  <a:srgbClr val="333333"/>
                </a:solidFill>
                <a:effectLst/>
                <a:latin typeface="Segoe UI"/>
              </a:rPr>
              <a:t>和</a:t>
            </a:r>
            <a:r>
              <a:rPr lang="en" altLang="zh-CN" sz="1200" b="0" i="0" dirty="0">
                <a:solidFill>
                  <a:srgbClr val="333333"/>
                </a:solidFill>
                <a:effectLst/>
                <a:latin typeface="Segoe UI"/>
              </a:rPr>
              <a:t>Krait</a:t>
            </a:r>
            <a:r>
              <a:rPr lang="zh-CN" altLang="en" sz="1200" b="0" i="0" dirty="0">
                <a:solidFill>
                  <a:srgbClr val="333333"/>
                </a:solidFill>
                <a:effectLst/>
                <a:latin typeface="Segoe UI"/>
              </a:rPr>
              <a:t>，</a:t>
            </a:r>
            <a:r>
              <a:rPr lang="zh-CN" altLang="en-US" sz="1200" b="0" i="0" dirty="0">
                <a:solidFill>
                  <a:srgbClr val="333333"/>
                </a:solidFill>
                <a:effectLst/>
                <a:latin typeface="Segoe UI"/>
              </a:rPr>
              <a:t>进而设计自主的</a:t>
            </a:r>
            <a:r>
              <a:rPr lang="en" altLang="zh-CN" sz="1200" b="0" i="0" dirty="0">
                <a:solidFill>
                  <a:srgbClr val="333333"/>
                </a:solidFill>
                <a:effectLst/>
                <a:latin typeface="Segoe UI"/>
              </a:rPr>
              <a:t>CPU</a:t>
            </a:r>
            <a:r>
              <a:rPr lang="zh-CN" altLang="en" sz="1200" b="0" i="0" dirty="0">
                <a:solidFill>
                  <a:srgbClr val="333333"/>
                </a:solidFill>
                <a:effectLst/>
                <a:latin typeface="Segoe UI"/>
              </a:rPr>
              <a:t>，</a:t>
            </a:r>
            <a:r>
              <a:rPr lang="zh-CN" altLang="en-US" sz="1200" b="0" i="0" dirty="0">
                <a:solidFill>
                  <a:srgbClr val="333333"/>
                </a:solidFill>
                <a:effectLst/>
                <a:latin typeface="Segoe UI"/>
              </a:rPr>
              <a:t>具有更大的灵活性。</a:t>
            </a:r>
            <a:endParaRPr lang="zh-CN" altLang="en-US" sz="12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934CB6-50E5-6440-8362-31EB95D5AF3E}"/>
              </a:ext>
            </a:extLst>
          </p:cNvPr>
          <p:cNvSpPr/>
          <p:nvPr/>
        </p:nvSpPr>
        <p:spPr>
          <a:xfrm>
            <a:off x="304766" y="5740434"/>
            <a:ext cx="4156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dirty="0">
                <a:hlinkClick r:id="rId2"/>
              </a:rPr>
              <a:t>https://zhuanlan.zhihu.com/p/26577620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D9C8E4D-C146-4F42-9CEB-91CC4F53F25E}"/>
              </a:ext>
            </a:extLst>
          </p:cNvPr>
          <p:cNvSpPr txBox="1"/>
          <p:nvPr/>
        </p:nvSpPr>
        <p:spPr>
          <a:xfrm>
            <a:off x="6012468" y="2065860"/>
            <a:ext cx="5950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200" dirty="0">
                <a:solidFill>
                  <a:srgbClr val="333333"/>
                </a:solidFill>
                <a:latin typeface="arial" panose="020B0604020202020204" pitchFamily="34" charset="0"/>
              </a:rPr>
              <a:t>ARM</a:t>
            </a:r>
            <a:r>
              <a:rPr lang="zh-CN" altLang="en-US" sz="1200" dirty="0">
                <a:solidFill>
                  <a:srgbClr val="333333"/>
                </a:solidFill>
                <a:latin typeface="arial" panose="020B0604020202020204" pitchFamily="34" charset="0"/>
              </a:rPr>
              <a:t>公司在经典处理器</a:t>
            </a:r>
            <a:r>
              <a:rPr lang="en" altLang="zh-CN" sz="1200" dirty="0">
                <a:solidFill>
                  <a:srgbClr val="333333"/>
                </a:solidFill>
                <a:latin typeface="arial" panose="020B0604020202020204" pitchFamily="34" charset="0"/>
              </a:rPr>
              <a:t>ARM11</a:t>
            </a:r>
            <a:r>
              <a:rPr lang="zh-CN" altLang="en-US" sz="1200" dirty="0">
                <a:solidFill>
                  <a:srgbClr val="333333"/>
                </a:solidFill>
                <a:latin typeface="arial" panose="020B0604020202020204" pitchFamily="34" charset="0"/>
              </a:rPr>
              <a:t>以后的产品改用</a:t>
            </a:r>
            <a:r>
              <a:rPr lang="en" altLang="zh-CN" sz="1200" dirty="0">
                <a:solidFill>
                  <a:srgbClr val="136EC2"/>
                </a:solidFill>
                <a:latin typeface="arial" panose="020B0604020202020204" pitchFamily="34" charset="0"/>
                <a:hlinkClick r:id="rId3"/>
              </a:rPr>
              <a:t>Cortex</a:t>
            </a:r>
            <a:r>
              <a:rPr lang="zh-CN" altLang="en-US" sz="1200" dirty="0">
                <a:solidFill>
                  <a:srgbClr val="333333"/>
                </a:solidFill>
                <a:latin typeface="arial" panose="020B0604020202020204" pitchFamily="34" charset="0"/>
              </a:rPr>
              <a:t>命名，并分成</a:t>
            </a:r>
            <a:r>
              <a:rPr lang="en" altLang="zh-CN" sz="1200" dirty="0">
                <a:solidFill>
                  <a:srgbClr val="333333"/>
                </a:solidFill>
                <a:latin typeface="arial" panose="020B0604020202020204" pitchFamily="34" charset="0"/>
              </a:rPr>
              <a:t>A</a:t>
            </a:r>
            <a:r>
              <a:rPr lang="zh-CN" altLang="en" sz="1200" dirty="0">
                <a:solidFill>
                  <a:srgbClr val="333333"/>
                </a:solidFill>
                <a:latin typeface="arial" panose="020B0604020202020204" pitchFamily="34" charset="0"/>
              </a:rPr>
              <a:t>、</a:t>
            </a:r>
            <a:r>
              <a:rPr lang="en" altLang="zh-CN" sz="1200" dirty="0">
                <a:solidFill>
                  <a:srgbClr val="333333"/>
                </a:solidFill>
                <a:latin typeface="arial" panose="020B0604020202020204" pitchFamily="34" charset="0"/>
              </a:rPr>
              <a:t>R</a:t>
            </a:r>
            <a:r>
              <a:rPr lang="zh-CN" altLang="en-US" sz="1200" dirty="0">
                <a:solidFill>
                  <a:srgbClr val="333333"/>
                </a:solidFill>
                <a:latin typeface="arial" panose="020B0604020202020204" pitchFamily="34" charset="0"/>
              </a:rPr>
              <a:t>和</a:t>
            </a:r>
            <a:r>
              <a:rPr lang="en" altLang="zh-CN" sz="1200" dirty="0">
                <a:solidFill>
                  <a:srgbClr val="333333"/>
                </a:solidFill>
                <a:latin typeface="arial" panose="020B0604020202020204" pitchFamily="34" charset="0"/>
              </a:rPr>
              <a:t>M</a:t>
            </a:r>
            <a:r>
              <a:rPr lang="zh-CN" altLang="en-US" sz="1200" dirty="0">
                <a:solidFill>
                  <a:srgbClr val="333333"/>
                </a:solidFill>
                <a:latin typeface="arial" panose="020B0604020202020204" pitchFamily="34" charset="0"/>
              </a:rPr>
              <a:t>三类，旨在为各种不同的市场提供服务</a:t>
            </a:r>
            <a:endParaRPr lang="zh-CN" altLang="en-US" sz="1200" dirty="0"/>
          </a:p>
          <a:p>
            <a:endParaRPr kumimoji="1" lang="zh-CN" altLang="en-US" sz="12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EFC7EC2-5D73-964A-BA7E-3C3AB1655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468" y="2712191"/>
            <a:ext cx="1573161" cy="136914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683457D-4E37-6E4B-A075-56D13C3B2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8734" y="2575467"/>
            <a:ext cx="2255296" cy="39258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4C18D64-DE5A-524F-8E68-D726DE546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5668" y="2575467"/>
            <a:ext cx="1595644" cy="392588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DC1BCD9-02AB-AF42-9317-1FD85D45ADDB}"/>
              </a:ext>
            </a:extLst>
          </p:cNvPr>
          <p:cNvSpPr/>
          <p:nvPr/>
        </p:nvSpPr>
        <p:spPr>
          <a:xfrm>
            <a:off x="8791587" y="6497131"/>
            <a:ext cx="19704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sz="1400" dirty="0">
                <a:hlinkClick r:id="rId7"/>
              </a:rPr>
              <a:t>https://en.wikichip.org/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284011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1572</TotalTime>
  <Words>2825</Words>
  <Application>Microsoft Macintosh PowerPoint</Application>
  <PresentationFormat>宽屏</PresentationFormat>
  <Paragraphs>189</Paragraphs>
  <Slides>26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9" baseType="lpstr">
      <vt:lpstr>-apple-system</vt:lpstr>
      <vt:lpstr>等线</vt:lpstr>
      <vt:lpstr>等线 Light</vt:lpstr>
      <vt:lpstr>Microsoft YaHei</vt:lpstr>
      <vt:lpstr>intel-clear</vt:lpstr>
      <vt:lpstr>Lato</vt:lpstr>
      <vt:lpstr>Segoe UI</vt:lpstr>
      <vt:lpstr>Arial</vt:lpstr>
      <vt:lpstr>Arial</vt:lpstr>
      <vt:lpstr>Helvetica Neue</vt:lpstr>
      <vt:lpstr>Menlo</vt:lpstr>
      <vt:lpstr>Verdana</vt:lpstr>
      <vt:lpstr>Office 主题​​</vt:lpstr>
      <vt:lpstr>计算机最讲道理 凭啥计算机知道加载地址 我不知道？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计算机最讲道理 凭啥计算机知道加载地址 我不知道？</dc:title>
  <dc:creator>Microsoft Office User</dc:creator>
  <cp:lastModifiedBy>Microsoft Office User</cp:lastModifiedBy>
  <cp:revision>52</cp:revision>
  <dcterms:created xsi:type="dcterms:W3CDTF">2020-03-17T06:52:05Z</dcterms:created>
  <dcterms:modified xsi:type="dcterms:W3CDTF">2020-03-20T10:41:10Z</dcterms:modified>
</cp:coreProperties>
</file>